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3.jpg" ContentType="image/jpeg"/>
  <Override PartName="/ppt/media/image4.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85" r:id="rId4"/>
    <p:sldId id="262" r:id="rId5"/>
    <p:sldId id="264" r:id="rId6"/>
    <p:sldId id="266" r:id="rId7"/>
    <p:sldId id="291" r:id="rId8"/>
    <p:sldId id="292" r:id="rId9"/>
    <p:sldId id="272" r:id="rId10"/>
    <p:sldId id="274" r:id="rId11"/>
    <p:sldId id="287" r:id="rId12"/>
    <p:sldId id="288" r:id="rId13"/>
    <p:sldId id="289" r:id="rId14"/>
    <p:sldId id="290" r:id="rId15"/>
    <p:sldId id="286" r:id="rId16"/>
    <p:sldId id="283" r:id="rId17"/>
  </p:sldIdLst>
  <p:sldSz cx="7556500" cy="5346700"/>
  <p:notesSz cx="7556500" cy="5346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8" d="100"/>
          <a:sy n="138" d="100"/>
        </p:scale>
        <p:origin x="87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1657477"/>
            <a:ext cx="6428422" cy="1122807"/>
          </a:xfrm>
          <a:prstGeom prst="rect">
            <a:avLst/>
          </a:prstGeom>
        </p:spPr>
        <p:txBody>
          <a:bodyPr wrap="square" lIns="0" tIns="0" rIns="0" bIns="0">
            <a:spAutoFit/>
          </a:bodyPr>
          <a:lstStyle>
            <a:lvl1pPr>
              <a:defRPr sz="1800" b="1" i="0">
                <a:solidFill>
                  <a:srgbClr val="660B0D"/>
                </a:solidFill>
                <a:latin typeface="Poppins"/>
                <a:cs typeface="Poppins"/>
              </a:defRPr>
            </a:lvl1pPr>
          </a:lstStyle>
          <a:p>
            <a:endParaRPr/>
          </a:p>
        </p:txBody>
      </p:sp>
      <p:sp>
        <p:nvSpPr>
          <p:cNvPr id="3" name="Holder 3"/>
          <p:cNvSpPr>
            <a:spLocks noGrp="1"/>
          </p:cNvSpPr>
          <p:nvPr>
            <p:ph type="subTitle" idx="4"/>
          </p:nvPr>
        </p:nvSpPr>
        <p:spPr>
          <a:xfrm>
            <a:off x="1134427" y="2994152"/>
            <a:ext cx="5293995" cy="13366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6" name="Holder 6"/>
          <p:cNvSpPr>
            <a:spLocks noGrp="1"/>
          </p:cNvSpPr>
          <p:nvPr>
            <p:ph type="sldNum" sz="quarter" idx="7"/>
          </p:nvPr>
        </p:nvSpPr>
        <p:spPr/>
        <p:txBody>
          <a:bodyPr lIns="0" tIns="0" rIns="0" bIns="0"/>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420008" y="0"/>
            <a:ext cx="3816350" cy="4701540"/>
          </a:xfrm>
          <a:custGeom>
            <a:avLst/>
            <a:gdLst/>
            <a:ahLst/>
            <a:cxnLst/>
            <a:rect l="l" t="t" r="r" b="b"/>
            <a:pathLst>
              <a:path w="3816350" h="4701540">
                <a:moveTo>
                  <a:pt x="3815994" y="0"/>
                </a:moveTo>
                <a:lnTo>
                  <a:pt x="0" y="0"/>
                </a:lnTo>
                <a:lnTo>
                  <a:pt x="0" y="4701006"/>
                </a:lnTo>
                <a:lnTo>
                  <a:pt x="3815994" y="4701006"/>
                </a:lnTo>
                <a:lnTo>
                  <a:pt x="3815994" y="0"/>
                </a:lnTo>
                <a:close/>
              </a:path>
            </a:pathLst>
          </a:custGeom>
          <a:solidFill>
            <a:srgbClr val="70221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rgbClr val="660B0D"/>
                </a:solidFill>
                <a:latin typeface="Poppins"/>
                <a:cs typeface="Poppi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6" name="Holder 6"/>
          <p:cNvSpPr>
            <a:spLocks noGrp="1"/>
          </p:cNvSpPr>
          <p:nvPr>
            <p:ph type="sldNum" sz="quarter" idx="7"/>
          </p:nvPr>
        </p:nvSpPr>
        <p:spPr/>
        <p:txBody>
          <a:bodyPr lIns="0" tIns="0" rIns="0" bIns="0"/>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420008" y="0"/>
            <a:ext cx="3816350" cy="4701540"/>
          </a:xfrm>
          <a:custGeom>
            <a:avLst/>
            <a:gdLst/>
            <a:ahLst/>
            <a:cxnLst/>
            <a:rect l="l" t="t" r="r" b="b"/>
            <a:pathLst>
              <a:path w="3816350" h="4701540">
                <a:moveTo>
                  <a:pt x="3815994" y="0"/>
                </a:moveTo>
                <a:lnTo>
                  <a:pt x="0" y="0"/>
                </a:lnTo>
                <a:lnTo>
                  <a:pt x="0" y="4701006"/>
                </a:lnTo>
                <a:lnTo>
                  <a:pt x="3815994" y="4701006"/>
                </a:lnTo>
                <a:lnTo>
                  <a:pt x="3815994" y="0"/>
                </a:lnTo>
                <a:close/>
              </a:path>
            </a:pathLst>
          </a:custGeom>
          <a:solidFill>
            <a:srgbClr val="70221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rgbClr val="660B0D"/>
                </a:solidFill>
                <a:latin typeface="Poppins"/>
                <a:cs typeface="Poppins"/>
              </a:defRPr>
            </a:lvl1pPr>
          </a:lstStyle>
          <a:p>
            <a:endParaRPr/>
          </a:p>
        </p:txBody>
      </p:sp>
      <p:sp>
        <p:nvSpPr>
          <p:cNvPr id="3" name="Holder 3"/>
          <p:cNvSpPr>
            <a:spLocks noGrp="1"/>
          </p:cNvSpPr>
          <p:nvPr>
            <p:ph sz="half" idx="2"/>
          </p:nvPr>
        </p:nvSpPr>
        <p:spPr>
          <a:xfrm>
            <a:off x="444500" y="898426"/>
            <a:ext cx="2628265" cy="3211829"/>
          </a:xfrm>
          <a:prstGeom prst="rect">
            <a:avLst/>
          </a:prstGeom>
        </p:spPr>
        <p:txBody>
          <a:bodyPr wrap="square" lIns="0" tIns="0" rIns="0" bIns="0">
            <a:spAutoFit/>
          </a:bodyPr>
          <a:lstStyle>
            <a:lvl1pPr>
              <a:defRPr sz="1000" b="0" i="0">
                <a:solidFill>
                  <a:srgbClr val="414042"/>
                </a:solidFill>
                <a:latin typeface="HelveticaNowText Medium"/>
                <a:cs typeface="HelveticaNowText Medium"/>
              </a:defRPr>
            </a:lvl1pPr>
          </a:lstStyle>
          <a:p>
            <a:endParaRPr/>
          </a:p>
        </p:txBody>
      </p:sp>
      <p:sp>
        <p:nvSpPr>
          <p:cNvPr id="4" name="Holder 4"/>
          <p:cNvSpPr>
            <a:spLocks noGrp="1"/>
          </p:cNvSpPr>
          <p:nvPr>
            <p:ph sz="half" idx="3"/>
          </p:nvPr>
        </p:nvSpPr>
        <p:spPr>
          <a:xfrm>
            <a:off x="3894867" y="1229741"/>
            <a:ext cx="3289839" cy="352882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7" name="Holder 7"/>
          <p:cNvSpPr>
            <a:spLocks noGrp="1"/>
          </p:cNvSpPr>
          <p:nvPr>
            <p:ph type="sldNum" sz="quarter" idx="7"/>
          </p:nvPr>
        </p:nvSpPr>
        <p:spPr/>
        <p:txBody>
          <a:bodyPr lIns="0" tIns="0" rIns="0" bIns="0"/>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660B0D"/>
                </a:solidFill>
                <a:latin typeface="Poppins"/>
                <a:cs typeface="Poppi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5" name="Holder 5"/>
          <p:cNvSpPr>
            <a:spLocks noGrp="1"/>
          </p:cNvSpPr>
          <p:nvPr>
            <p:ph type="sldNum" sz="quarter" idx="7"/>
          </p:nvPr>
        </p:nvSpPr>
        <p:spPr/>
        <p:txBody>
          <a:bodyPr lIns="0" tIns="0" rIns="0" bIns="0"/>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4" name="Holder 4"/>
          <p:cNvSpPr>
            <a:spLocks noGrp="1"/>
          </p:cNvSpPr>
          <p:nvPr>
            <p:ph type="sldNum" sz="quarter" idx="7"/>
          </p:nvPr>
        </p:nvSpPr>
        <p:spPr/>
        <p:txBody>
          <a:bodyPr lIns="0" tIns="0" rIns="0" bIns="0"/>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55928"/>
            <a:ext cx="6673850" cy="299720"/>
          </a:xfrm>
          <a:prstGeom prst="rect">
            <a:avLst/>
          </a:prstGeom>
        </p:spPr>
        <p:txBody>
          <a:bodyPr wrap="square" lIns="0" tIns="0" rIns="0" bIns="0">
            <a:spAutoFit/>
          </a:bodyPr>
          <a:lstStyle>
            <a:lvl1pPr>
              <a:defRPr sz="1800" b="1" i="0">
                <a:solidFill>
                  <a:srgbClr val="660B0D"/>
                </a:solidFill>
                <a:latin typeface="Poppins"/>
                <a:cs typeface="Poppins"/>
              </a:defRPr>
            </a:lvl1pPr>
          </a:lstStyle>
          <a:p>
            <a:endParaRPr/>
          </a:p>
        </p:txBody>
      </p:sp>
      <p:sp>
        <p:nvSpPr>
          <p:cNvPr id="3" name="Holder 3"/>
          <p:cNvSpPr>
            <a:spLocks noGrp="1"/>
          </p:cNvSpPr>
          <p:nvPr>
            <p:ph type="body" idx="1"/>
          </p:nvPr>
        </p:nvSpPr>
        <p:spPr>
          <a:xfrm>
            <a:off x="3657300" y="1124764"/>
            <a:ext cx="3342004" cy="15024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4972431"/>
            <a:ext cx="2420112" cy="26733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4972431"/>
            <a:ext cx="1739455" cy="26733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10/28/2024</a:t>
            </a:fld>
            <a:endParaRPr lang="en-US"/>
          </a:p>
        </p:txBody>
      </p:sp>
      <p:sp>
        <p:nvSpPr>
          <p:cNvPr id="6" name="Holder 6"/>
          <p:cNvSpPr>
            <a:spLocks noGrp="1"/>
          </p:cNvSpPr>
          <p:nvPr>
            <p:ph type="sldNum" sz="quarter" idx="7"/>
          </p:nvPr>
        </p:nvSpPr>
        <p:spPr>
          <a:xfrm>
            <a:off x="3699405" y="5028373"/>
            <a:ext cx="161289" cy="163829"/>
          </a:xfrm>
          <a:prstGeom prst="rect">
            <a:avLst/>
          </a:prstGeom>
        </p:spPr>
        <p:txBody>
          <a:bodyPr wrap="square" lIns="0" tIns="0" rIns="0" bIns="0">
            <a:spAutoFit/>
          </a:bodyPr>
          <a:lstStyle>
            <a:lvl1pPr>
              <a:defRPr sz="900" b="0" i="0">
                <a:solidFill>
                  <a:srgbClr val="B21F2A"/>
                </a:solidFill>
                <a:latin typeface="Poppins Light"/>
                <a:cs typeface="Poppins Light"/>
              </a:defRPr>
            </a:lvl1pPr>
          </a:lstStyle>
          <a:p>
            <a:pPr marL="12700">
              <a:lnSpc>
                <a:spcPct val="100000"/>
              </a:lnSpc>
              <a:spcBef>
                <a:spcPts val="45"/>
              </a:spcBef>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mailto:apc@apcsa.b" TargetMode="External"/><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apc@apasa.biz" TargetMode="Externa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60309" cy="5346065"/>
            <a:chOff x="0" y="0"/>
            <a:chExt cx="7560309" cy="5346065"/>
          </a:xfrm>
        </p:grpSpPr>
        <p:pic>
          <p:nvPicPr>
            <p:cNvPr id="3" name="object 3"/>
            <p:cNvPicPr/>
            <p:nvPr/>
          </p:nvPicPr>
          <p:blipFill>
            <a:blip r:embed="rId2" cstate="print"/>
            <a:stretch>
              <a:fillRect/>
            </a:stretch>
          </p:blipFill>
          <p:spPr>
            <a:xfrm>
              <a:off x="0" y="0"/>
              <a:ext cx="7560005" cy="5346001"/>
            </a:xfrm>
            <a:prstGeom prst="rect">
              <a:avLst/>
            </a:prstGeom>
          </p:spPr>
        </p:pic>
        <p:pic>
          <p:nvPicPr>
            <p:cNvPr id="4" name="object 4"/>
            <p:cNvPicPr/>
            <p:nvPr/>
          </p:nvPicPr>
          <p:blipFill>
            <a:blip r:embed="rId3" cstate="print"/>
            <a:stretch>
              <a:fillRect/>
            </a:stretch>
          </p:blipFill>
          <p:spPr>
            <a:xfrm>
              <a:off x="0" y="0"/>
              <a:ext cx="3599999" cy="5346001"/>
            </a:xfrm>
            <a:prstGeom prst="rect">
              <a:avLst/>
            </a:prstGeom>
          </p:spPr>
        </p:pic>
      </p:grpSp>
      <p:sp>
        <p:nvSpPr>
          <p:cNvPr id="5" name="object 5"/>
          <p:cNvSpPr txBox="1"/>
          <p:nvPr/>
        </p:nvSpPr>
        <p:spPr>
          <a:xfrm>
            <a:off x="448000" y="3104375"/>
            <a:ext cx="2005964" cy="645795"/>
          </a:xfrm>
          <a:prstGeom prst="rect">
            <a:avLst/>
          </a:prstGeom>
        </p:spPr>
        <p:txBody>
          <a:bodyPr vert="horz" wrap="square" lIns="0" tIns="12700" rIns="0" bIns="0" rtlCol="0">
            <a:spAutoFit/>
          </a:bodyPr>
          <a:lstStyle/>
          <a:p>
            <a:pPr marL="12700">
              <a:lnSpc>
                <a:spcPct val="100000"/>
              </a:lnSpc>
              <a:spcBef>
                <a:spcPts val="100"/>
              </a:spcBef>
            </a:pPr>
            <a:r>
              <a:rPr sz="1350" b="0" dirty="0">
                <a:solidFill>
                  <a:srgbClr val="585656"/>
                </a:solidFill>
                <a:latin typeface="Poppins Light"/>
                <a:cs typeface="Poppins Light"/>
              </a:rPr>
              <a:t>NOTRE </a:t>
            </a:r>
            <a:r>
              <a:rPr sz="1350" b="0" spc="-10" dirty="0">
                <a:solidFill>
                  <a:srgbClr val="585656"/>
                </a:solidFill>
                <a:latin typeface="Poppins Light"/>
                <a:cs typeface="Poppins Light"/>
              </a:rPr>
              <a:t>MÉTIER</a:t>
            </a:r>
            <a:endParaRPr sz="1350">
              <a:latin typeface="Poppins Light"/>
              <a:cs typeface="Poppins Light"/>
            </a:endParaRPr>
          </a:p>
          <a:p>
            <a:pPr marL="12700">
              <a:lnSpc>
                <a:spcPct val="100000"/>
              </a:lnSpc>
              <a:spcBef>
                <a:spcPts val="10"/>
              </a:spcBef>
            </a:pPr>
            <a:r>
              <a:rPr sz="1350" b="1" dirty="0">
                <a:solidFill>
                  <a:srgbClr val="C1272C"/>
                </a:solidFill>
                <a:latin typeface="Poppins"/>
                <a:cs typeface="Poppins"/>
              </a:rPr>
              <a:t>AJOUTER</a:t>
            </a:r>
            <a:r>
              <a:rPr sz="1350" b="1" spc="-15" dirty="0">
                <a:solidFill>
                  <a:srgbClr val="C1272C"/>
                </a:solidFill>
                <a:latin typeface="Poppins"/>
                <a:cs typeface="Poppins"/>
              </a:rPr>
              <a:t> </a:t>
            </a:r>
            <a:r>
              <a:rPr sz="1350" b="1" dirty="0">
                <a:solidFill>
                  <a:srgbClr val="C1272C"/>
                </a:solidFill>
                <a:latin typeface="Poppins"/>
                <a:cs typeface="Poppins"/>
              </a:rPr>
              <a:t>DE</a:t>
            </a:r>
            <a:r>
              <a:rPr sz="1350" b="1" spc="-10" dirty="0">
                <a:solidFill>
                  <a:srgbClr val="C1272C"/>
                </a:solidFill>
                <a:latin typeface="Poppins"/>
                <a:cs typeface="Poppins"/>
              </a:rPr>
              <a:t> </a:t>
            </a:r>
            <a:r>
              <a:rPr sz="1350" b="1" dirty="0">
                <a:solidFill>
                  <a:srgbClr val="C1272C"/>
                </a:solidFill>
                <a:latin typeface="Poppins"/>
                <a:cs typeface="Poppins"/>
              </a:rPr>
              <a:t>LA</a:t>
            </a:r>
            <a:r>
              <a:rPr sz="1350" b="1" spc="-10" dirty="0">
                <a:solidFill>
                  <a:srgbClr val="C1272C"/>
                </a:solidFill>
                <a:latin typeface="Poppins"/>
                <a:cs typeface="Poppins"/>
              </a:rPr>
              <a:t> VALEUR</a:t>
            </a:r>
            <a:endParaRPr sz="1350">
              <a:latin typeface="Poppins"/>
              <a:cs typeface="Poppins"/>
            </a:endParaRPr>
          </a:p>
          <a:p>
            <a:pPr marL="12700">
              <a:lnSpc>
                <a:spcPct val="100000"/>
              </a:lnSpc>
              <a:spcBef>
                <a:spcPts val="15"/>
              </a:spcBef>
            </a:pPr>
            <a:r>
              <a:rPr sz="1350" b="0" dirty="0">
                <a:solidFill>
                  <a:srgbClr val="585656"/>
                </a:solidFill>
                <a:latin typeface="Poppins Light"/>
                <a:cs typeface="Poppins Light"/>
              </a:rPr>
              <a:t>À NOTRE </a:t>
            </a:r>
            <a:r>
              <a:rPr sz="1350" b="0" spc="-10" dirty="0">
                <a:solidFill>
                  <a:srgbClr val="585656"/>
                </a:solidFill>
                <a:latin typeface="Poppins Light"/>
                <a:cs typeface="Poppins Light"/>
              </a:rPr>
              <a:t>CACAO</a:t>
            </a:r>
            <a:endParaRPr sz="1350">
              <a:latin typeface="Poppins Light"/>
              <a:cs typeface="Poppi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5" name="object 5"/>
          <p:cNvSpPr txBox="1"/>
          <p:nvPr/>
        </p:nvSpPr>
        <p:spPr>
          <a:xfrm>
            <a:off x="3682700" y="3149220"/>
            <a:ext cx="2428240"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 4°C</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6°C</a:t>
            </a:r>
            <a:endParaRPr sz="95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A</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consommer</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comme</a:t>
            </a:r>
            <a:r>
              <a:rPr sz="950" b="0" spc="-3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dessert</a:t>
            </a:r>
            <a:endParaRPr sz="95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A</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conserver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frais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et</a:t>
            </a:r>
            <a:r>
              <a:rPr sz="950" b="0" spc="-2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sec.</a:t>
            </a:r>
            <a:endParaRPr sz="950">
              <a:latin typeface="HelveticaNowText Light"/>
              <a:cs typeface="HelveticaNowText Light"/>
            </a:endParaRPr>
          </a:p>
        </p:txBody>
      </p:sp>
      <p:graphicFrame>
        <p:nvGraphicFramePr>
          <p:cNvPr id="7" name="object 7"/>
          <p:cNvGraphicFramePr>
            <a:graphicFrameLocks noGrp="1"/>
          </p:cNvGraphicFramePr>
          <p:nvPr/>
        </p:nvGraphicFramePr>
        <p:xfrm>
          <a:off x="3695400" y="1124764"/>
          <a:ext cx="3259454" cy="1502403"/>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320</a:t>
                      </a:r>
                      <a:r>
                        <a:rPr sz="850" b="0" spc="-20" dirty="0">
                          <a:solidFill>
                            <a:srgbClr val="FFFFFF"/>
                          </a:solidFill>
                          <a:latin typeface="Poppins Light"/>
                          <a:cs typeface="Poppins Light"/>
                        </a:rPr>
                        <a:t> 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30g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5g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50" dirty="0">
                          <a:solidFill>
                            <a:srgbClr val="FFFFFF"/>
                          </a:solidFill>
                          <a:latin typeface="Poppins Light"/>
                          <a:cs typeface="Poppins Light"/>
                        </a:rPr>
                        <a:t>D</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Calcium</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15%</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bl>
          </a:graphicData>
        </a:graphic>
      </p:graphicFrame>
      <p:sp>
        <p:nvSpPr>
          <p:cNvPr id="8" name="object 8"/>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10</a:t>
            </a:fld>
            <a:endParaRPr spc="-25" dirty="0"/>
          </a:p>
        </p:txBody>
      </p:sp>
      <p:pic>
        <p:nvPicPr>
          <p:cNvPr id="12" name="Picture 11" descr="A group of chocolate desserts&#10;&#10;Description automatically generated">
            <a:extLst>
              <a:ext uri="{FF2B5EF4-FFF2-40B4-BE49-F238E27FC236}">
                <a16:creationId xmlns:a16="http://schemas.microsoft.com/office/drawing/2014/main" id="{828BF75E-D674-9E82-47AD-F18571B87875}"/>
              </a:ext>
            </a:extLst>
          </p:cNvPr>
          <p:cNvPicPr>
            <a:picLocks noChangeAspect="1"/>
          </p:cNvPicPr>
          <p:nvPr/>
        </p:nvPicPr>
        <p:blipFill>
          <a:blip r:embed="rId2"/>
          <a:stretch>
            <a:fillRect/>
          </a:stretch>
        </p:blipFill>
        <p:spPr>
          <a:xfrm>
            <a:off x="0" y="850263"/>
            <a:ext cx="3419407" cy="3804287"/>
          </a:xfrm>
          <a:prstGeom prst="rect">
            <a:avLst/>
          </a:prstGeom>
        </p:spPr>
      </p:pic>
      <p:sp>
        <p:nvSpPr>
          <p:cNvPr id="13" name="TextBox 12">
            <a:extLst>
              <a:ext uri="{FF2B5EF4-FFF2-40B4-BE49-F238E27FC236}">
                <a16:creationId xmlns:a16="http://schemas.microsoft.com/office/drawing/2014/main" id="{B868423E-33D7-17C3-64F8-6F634835BB7C}"/>
              </a:ext>
            </a:extLst>
          </p:cNvPr>
          <p:cNvSpPr txBox="1"/>
          <p:nvPr/>
        </p:nvSpPr>
        <p:spPr>
          <a:xfrm>
            <a:off x="273050" y="169375"/>
            <a:ext cx="3016134" cy="646331"/>
          </a:xfrm>
          <a:prstGeom prst="rect">
            <a:avLst/>
          </a:prstGeom>
          <a:noFill/>
        </p:spPr>
        <p:txBody>
          <a:bodyPr wrap="square">
            <a:spAutoFit/>
          </a:bodyPr>
          <a:lstStyle/>
          <a:p>
            <a:pPr algn="l"/>
            <a:r>
              <a:rPr kumimoji="0" lang="fr-FR" sz="1800" b="1" i="0" u="none" strike="noStrike" kern="0" cap="none" spc="0" normalizeH="0" baseline="0" noProof="0" dirty="0">
                <a:ln>
                  <a:noFill/>
                </a:ln>
                <a:solidFill>
                  <a:srgbClr val="660B0D"/>
                </a:solidFill>
                <a:effectLst/>
                <a:uLnTx/>
                <a:uFillTx/>
                <a:latin typeface="Poppins"/>
                <a:ea typeface="+mj-ea"/>
                <a:cs typeface="Poppins"/>
              </a:rPr>
              <a:t>CR</a:t>
            </a:r>
            <a:r>
              <a:rPr kumimoji="0" lang="en-GB" sz="1800" b="1" i="0" u="none" strike="noStrike" kern="0" cap="none" spc="0" normalizeH="0" baseline="0" noProof="0" dirty="0">
                <a:ln>
                  <a:noFill/>
                </a:ln>
                <a:solidFill>
                  <a:srgbClr val="660B0D"/>
                </a:solidFill>
                <a:effectLst/>
                <a:uLnTx/>
                <a:uFillTx/>
                <a:latin typeface="Poppins"/>
                <a:ea typeface="+mj-ea"/>
                <a:cs typeface="Poppins"/>
              </a:rPr>
              <a:t>ÈME</a:t>
            </a:r>
            <a:endParaRPr kumimoji="0" lang="fr-FR" sz="1800" b="1" i="0" u="none" strike="noStrike" kern="0" cap="none" spc="-70" normalizeH="0" baseline="0" noProof="0" dirty="0">
              <a:ln>
                <a:noFill/>
              </a:ln>
              <a:solidFill>
                <a:srgbClr val="660B0D"/>
              </a:solidFill>
              <a:effectLst/>
              <a:uLnTx/>
              <a:uFillTx/>
              <a:latin typeface="Poppins"/>
              <a:ea typeface="+mj-ea"/>
              <a:cs typeface="Poppins"/>
            </a:endParaRPr>
          </a:p>
          <a:p>
            <a:pPr algn="l"/>
            <a:r>
              <a:rPr kumimoji="0" lang="fr-FR" sz="1800" b="1" i="0" u="none" strike="noStrike" kern="0" cap="none" spc="-10" normalizeH="0" baseline="0" noProof="0" dirty="0">
                <a:ln>
                  <a:noFill/>
                </a:ln>
                <a:solidFill>
                  <a:srgbClr val="660B0D"/>
                </a:solidFill>
                <a:effectLst/>
                <a:uLnTx/>
                <a:uFillTx/>
                <a:latin typeface="Poppins"/>
                <a:ea typeface="+mj-ea"/>
                <a:cs typeface="Poppins"/>
              </a:rPr>
              <a:t>DESSERT</a:t>
            </a:r>
            <a:endParaRPr lang="en-CM" b="1" dirty="0">
              <a:solidFill>
                <a:srgbClr val="660B0D"/>
              </a:solidFill>
              <a:latin typeface="Poppins" panose="00000500000000000000" pitchFamily="50" charset="0"/>
              <a:cs typeface="Poppins" panose="00000500000000000000" pitchFamily="50"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D7C9-372D-3B6B-9940-C5C384B9246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3403BC3-1D2E-C00C-2B1B-4B465917E338}"/>
              </a:ext>
            </a:extLst>
          </p:cNvPr>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8" name="object 8">
            <a:extLst>
              <a:ext uri="{FF2B5EF4-FFF2-40B4-BE49-F238E27FC236}">
                <a16:creationId xmlns:a16="http://schemas.microsoft.com/office/drawing/2014/main" id="{E03B4B0F-A547-E719-E68D-49E95D70BF04}"/>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AA0B9049-7810-F740-AD9C-F4DC5E2AC3F8}"/>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50DFCB6E-665B-1E1C-4055-803121ADCBED}"/>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11</a:t>
            </a:fld>
            <a:endParaRPr spc="-25" dirty="0"/>
          </a:p>
        </p:txBody>
      </p:sp>
      <p:pic>
        <p:nvPicPr>
          <p:cNvPr id="12" name="Picture 11">
            <a:extLst>
              <a:ext uri="{FF2B5EF4-FFF2-40B4-BE49-F238E27FC236}">
                <a16:creationId xmlns:a16="http://schemas.microsoft.com/office/drawing/2014/main" id="{63E303CA-20AB-A4B4-E9B9-ADBF9C9C408C}"/>
              </a:ext>
            </a:extLst>
          </p:cNvPr>
          <p:cNvPicPr>
            <a:picLocks noChangeAspect="1"/>
          </p:cNvPicPr>
          <p:nvPr/>
        </p:nvPicPr>
        <p:blipFill>
          <a:blip r:embed="rId2"/>
          <a:srcRect/>
          <a:stretch/>
        </p:blipFill>
        <p:spPr>
          <a:xfrm>
            <a:off x="0" y="850263"/>
            <a:ext cx="3419406" cy="3804287"/>
          </a:xfrm>
          <a:prstGeom prst="rect">
            <a:avLst/>
          </a:prstGeom>
        </p:spPr>
      </p:pic>
      <p:graphicFrame>
        <p:nvGraphicFramePr>
          <p:cNvPr id="3" name="object 6">
            <a:extLst>
              <a:ext uri="{FF2B5EF4-FFF2-40B4-BE49-F238E27FC236}">
                <a16:creationId xmlns:a16="http://schemas.microsoft.com/office/drawing/2014/main" id="{F694B0F3-08C4-301A-8BA8-F8BC4BED9C92}"/>
              </a:ext>
            </a:extLst>
          </p:cNvPr>
          <p:cNvGraphicFramePr>
            <a:graphicFrameLocks noGrp="1"/>
          </p:cNvGraphicFramePr>
          <p:nvPr/>
        </p:nvGraphicFramePr>
        <p:xfrm>
          <a:off x="3695400" y="1124764"/>
          <a:ext cx="3259454" cy="1931661"/>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80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18g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3g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50" dirty="0">
                          <a:solidFill>
                            <a:srgbClr val="FFFFFF"/>
                          </a:solidFill>
                          <a:latin typeface="Poppins Light"/>
                          <a:cs typeface="Poppins Light"/>
                        </a:rPr>
                        <a:t>C</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Potassium</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15%</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r h="214629">
                <a:tc>
                  <a:txBody>
                    <a:bodyPr/>
                    <a:lstStyle/>
                    <a:p>
                      <a:pPr marL="50800">
                        <a:lnSpc>
                          <a:spcPct val="100000"/>
                        </a:lnSpc>
                        <a:spcBef>
                          <a:spcPts val="440"/>
                        </a:spcBef>
                      </a:pPr>
                      <a:r>
                        <a:rPr sz="850" b="0" spc="-10" dirty="0">
                          <a:solidFill>
                            <a:srgbClr val="FFFFFF"/>
                          </a:solidFill>
                          <a:latin typeface="Poppins Light"/>
                          <a:cs typeface="Poppins Light"/>
                        </a:rPr>
                        <a:t>Banane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40%</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7"/>
                  </a:ext>
                </a:extLst>
              </a:tr>
              <a:tr h="214629">
                <a:tc>
                  <a:txBody>
                    <a:bodyPr/>
                    <a:lstStyle/>
                    <a:p>
                      <a:pPr marL="50800">
                        <a:lnSpc>
                          <a:spcPct val="100000"/>
                        </a:lnSpc>
                        <a:spcBef>
                          <a:spcPts val="440"/>
                        </a:spcBef>
                      </a:pPr>
                      <a:r>
                        <a:rPr sz="850" b="0" spc="-10" dirty="0">
                          <a:solidFill>
                            <a:srgbClr val="FFFFFF"/>
                          </a:solidFill>
                          <a:latin typeface="Poppins Light"/>
                          <a:cs typeface="Poppins Light"/>
                        </a:rPr>
                        <a:t>Cacao</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8"/>
                  </a:ext>
                </a:extLst>
              </a:tr>
            </a:tbl>
          </a:graphicData>
        </a:graphic>
      </p:graphicFrame>
      <p:sp>
        <p:nvSpPr>
          <p:cNvPr id="6" name="object 5">
            <a:extLst>
              <a:ext uri="{FF2B5EF4-FFF2-40B4-BE49-F238E27FC236}">
                <a16:creationId xmlns:a16="http://schemas.microsoft.com/office/drawing/2014/main" id="{90771592-64FD-514D-3949-9AFAE1B95FC8}"/>
              </a:ext>
            </a:extLst>
          </p:cNvPr>
          <p:cNvSpPr txBox="1"/>
          <p:nvPr/>
        </p:nvSpPr>
        <p:spPr>
          <a:xfrm>
            <a:off x="3682700" y="3238120"/>
            <a:ext cx="3291204"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Ouvrir</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servir</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directement</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Introduire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l’alimentation</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du</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bébé</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partir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a:t>
            </a:r>
            <a:r>
              <a:rPr sz="950" b="0" spc="-1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mois</a:t>
            </a:r>
            <a:endParaRPr sz="950" dirty="0">
              <a:latin typeface="HelveticaNowText Light"/>
              <a:cs typeface="HelveticaNowText Light"/>
            </a:endParaRPr>
          </a:p>
        </p:txBody>
      </p:sp>
      <p:sp>
        <p:nvSpPr>
          <p:cNvPr id="11" name="TextBox 10">
            <a:extLst>
              <a:ext uri="{FF2B5EF4-FFF2-40B4-BE49-F238E27FC236}">
                <a16:creationId xmlns:a16="http://schemas.microsoft.com/office/drawing/2014/main" id="{687911FB-7A74-FA7F-3CDB-A44D537981EE}"/>
              </a:ext>
            </a:extLst>
          </p:cNvPr>
          <p:cNvSpPr txBox="1"/>
          <p:nvPr/>
        </p:nvSpPr>
        <p:spPr>
          <a:xfrm>
            <a:off x="201636" y="93139"/>
            <a:ext cx="3016134" cy="646331"/>
          </a:xfrm>
          <a:prstGeom prst="rect">
            <a:avLst/>
          </a:prstGeom>
          <a:noFill/>
        </p:spPr>
        <p:txBody>
          <a:bodyPr wrap="square">
            <a:spAutoFit/>
          </a:bodyPr>
          <a:lstStyle/>
          <a:p>
            <a:pPr algn="l"/>
            <a:r>
              <a:rPr kumimoji="0" lang="fr-FR" sz="1800" b="1" i="0" u="none" strike="noStrike" kern="0" cap="none" spc="0" normalizeH="0" baseline="0" noProof="0" dirty="0">
                <a:ln>
                  <a:noFill/>
                </a:ln>
                <a:solidFill>
                  <a:srgbClr val="660B0D"/>
                </a:solidFill>
                <a:effectLst/>
                <a:uLnTx/>
                <a:uFillTx/>
                <a:latin typeface="Poppins"/>
                <a:ea typeface="+mj-ea"/>
                <a:cs typeface="Poppins"/>
              </a:rPr>
              <a:t>COMPOTE</a:t>
            </a:r>
            <a:endParaRPr kumimoji="0" lang="fr-FR" sz="1800" b="1" i="0" u="none" strike="noStrike" kern="0" cap="none" spc="-70" normalizeH="0" baseline="0" noProof="0" dirty="0">
              <a:ln>
                <a:noFill/>
              </a:ln>
              <a:solidFill>
                <a:srgbClr val="660B0D"/>
              </a:solidFill>
              <a:effectLst/>
              <a:uLnTx/>
              <a:uFillTx/>
              <a:latin typeface="Poppins"/>
              <a:ea typeface="+mj-ea"/>
              <a:cs typeface="Poppins"/>
            </a:endParaRPr>
          </a:p>
          <a:p>
            <a:pPr algn="l"/>
            <a:r>
              <a:rPr kumimoji="0" lang="fr-FR" sz="1800" b="1" i="0" u="none" strike="noStrike" kern="0" cap="none" spc="-10" normalizeH="0" baseline="0" noProof="0" dirty="0">
                <a:ln>
                  <a:noFill/>
                </a:ln>
                <a:solidFill>
                  <a:srgbClr val="660B0D"/>
                </a:solidFill>
                <a:effectLst/>
                <a:uLnTx/>
                <a:uFillTx/>
                <a:latin typeface="Poppins"/>
                <a:ea typeface="+mj-ea"/>
                <a:cs typeface="Poppins"/>
              </a:rPr>
              <a:t>BANANE-CACAO</a:t>
            </a:r>
            <a:endParaRPr lang="en-CM" b="1" dirty="0">
              <a:solidFill>
                <a:srgbClr val="660B0D"/>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01246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60A9-8395-8FBA-769C-6BD0AF19632C}"/>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C7FE0BB2-D1E3-A669-170E-2690DE0948DE}"/>
              </a:ext>
            </a:extLst>
          </p:cNvPr>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8" name="object 8">
            <a:extLst>
              <a:ext uri="{FF2B5EF4-FFF2-40B4-BE49-F238E27FC236}">
                <a16:creationId xmlns:a16="http://schemas.microsoft.com/office/drawing/2014/main" id="{7D36E2E8-5F7F-9E87-4962-C3678BA8D28F}"/>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AD72624D-1C05-C3F0-EC31-28930723A943}"/>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47671B19-33FF-E07C-7DD0-8124C3D3BF92}"/>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12</a:t>
            </a:fld>
            <a:endParaRPr spc="-25" dirty="0"/>
          </a:p>
        </p:txBody>
      </p:sp>
      <p:pic>
        <p:nvPicPr>
          <p:cNvPr id="12" name="Picture 11">
            <a:extLst>
              <a:ext uri="{FF2B5EF4-FFF2-40B4-BE49-F238E27FC236}">
                <a16:creationId xmlns:a16="http://schemas.microsoft.com/office/drawing/2014/main" id="{2CD23675-5C51-2D2B-1960-ADDDD25A0DAC}"/>
              </a:ext>
            </a:extLst>
          </p:cNvPr>
          <p:cNvPicPr>
            <a:picLocks noChangeAspect="1"/>
          </p:cNvPicPr>
          <p:nvPr/>
        </p:nvPicPr>
        <p:blipFill>
          <a:blip r:embed="rId2"/>
          <a:srcRect/>
          <a:stretch/>
        </p:blipFill>
        <p:spPr>
          <a:xfrm>
            <a:off x="0" y="850264"/>
            <a:ext cx="3419406" cy="3804285"/>
          </a:xfrm>
          <a:prstGeom prst="rect">
            <a:avLst/>
          </a:prstGeom>
        </p:spPr>
      </p:pic>
      <p:graphicFrame>
        <p:nvGraphicFramePr>
          <p:cNvPr id="5" name="object 6">
            <a:extLst>
              <a:ext uri="{FF2B5EF4-FFF2-40B4-BE49-F238E27FC236}">
                <a16:creationId xmlns:a16="http://schemas.microsoft.com/office/drawing/2014/main" id="{DC1D949D-21A9-07A0-0150-7DD73E7C6759}"/>
              </a:ext>
            </a:extLst>
          </p:cNvPr>
          <p:cNvGraphicFramePr>
            <a:graphicFrameLocks noGrp="1"/>
          </p:cNvGraphicFramePr>
          <p:nvPr/>
        </p:nvGraphicFramePr>
        <p:xfrm>
          <a:off x="3695400" y="1124764"/>
          <a:ext cx="3259454" cy="1502403"/>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380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45g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5g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6g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50" dirty="0">
                          <a:solidFill>
                            <a:srgbClr val="FFFFFF"/>
                          </a:solidFill>
                          <a:latin typeface="Poppins Light"/>
                          <a:cs typeface="Poppins Light"/>
                        </a:rPr>
                        <a:t>C</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50%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Potassium</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20%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bl>
          </a:graphicData>
        </a:graphic>
      </p:graphicFrame>
      <p:sp>
        <p:nvSpPr>
          <p:cNvPr id="7" name="object 5">
            <a:extLst>
              <a:ext uri="{FF2B5EF4-FFF2-40B4-BE49-F238E27FC236}">
                <a16:creationId xmlns:a16="http://schemas.microsoft.com/office/drawing/2014/main" id="{3B03E841-3FBF-398D-0840-AD46E8D231EE}"/>
              </a:ext>
            </a:extLst>
          </p:cNvPr>
          <p:cNvSpPr txBox="1"/>
          <p:nvPr/>
        </p:nvSpPr>
        <p:spPr>
          <a:xfrm>
            <a:off x="3682700" y="3149220"/>
            <a:ext cx="2298700"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Conserver</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frais</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et</a:t>
            </a:r>
            <a:r>
              <a:rPr sz="950" b="0" spc="-25" dirty="0">
                <a:solidFill>
                  <a:srgbClr val="FFFFFF"/>
                </a:solidFill>
                <a:latin typeface="HelveticaNowText Light"/>
                <a:cs typeface="HelveticaNowText Light"/>
              </a:rPr>
              <a:t> sec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A</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utiliser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comme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coupe</a:t>
            </a:r>
            <a:r>
              <a:rPr sz="950" b="0" spc="-20" dirty="0">
                <a:solidFill>
                  <a:srgbClr val="FFFFFF"/>
                </a:solidFill>
                <a:latin typeface="HelveticaNowText Light"/>
                <a:cs typeface="HelveticaNowText Light"/>
              </a:rPr>
              <a:t> faim</a:t>
            </a:r>
            <a:endParaRPr sz="950" dirty="0">
              <a:latin typeface="HelveticaNowText Light"/>
              <a:cs typeface="HelveticaNowText Light"/>
            </a:endParaRPr>
          </a:p>
        </p:txBody>
      </p:sp>
      <p:sp>
        <p:nvSpPr>
          <p:cNvPr id="11" name="TextBox 10">
            <a:extLst>
              <a:ext uri="{FF2B5EF4-FFF2-40B4-BE49-F238E27FC236}">
                <a16:creationId xmlns:a16="http://schemas.microsoft.com/office/drawing/2014/main" id="{454D747F-6627-71E9-8D2F-0032DB8E5412}"/>
              </a:ext>
            </a:extLst>
          </p:cNvPr>
          <p:cNvSpPr txBox="1"/>
          <p:nvPr/>
        </p:nvSpPr>
        <p:spPr>
          <a:xfrm>
            <a:off x="196850" y="203933"/>
            <a:ext cx="3016134" cy="646331"/>
          </a:xfrm>
          <a:prstGeom prst="rect">
            <a:avLst/>
          </a:prstGeom>
          <a:noFill/>
        </p:spPr>
        <p:txBody>
          <a:bodyPr wrap="square">
            <a:spAutoFit/>
          </a:bodyPr>
          <a:lstStyle/>
          <a:p>
            <a:pPr algn="l"/>
            <a:r>
              <a:rPr kumimoji="0" lang="fr-FR" sz="1800" b="1" i="0" u="none" strike="noStrike" kern="0" cap="none" spc="0" normalizeH="0" baseline="0" noProof="0" dirty="0">
                <a:ln>
                  <a:noFill/>
                </a:ln>
                <a:solidFill>
                  <a:srgbClr val="660B0D"/>
                </a:solidFill>
                <a:effectLst/>
                <a:uLnTx/>
                <a:uFillTx/>
                <a:latin typeface="Poppins"/>
                <a:ea typeface="+mj-ea"/>
                <a:cs typeface="Poppins"/>
              </a:rPr>
              <a:t>ANANAS</a:t>
            </a:r>
            <a:endParaRPr kumimoji="0" lang="fr-FR" sz="1800" b="1" i="0" u="none" strike="noStrike" kern="0" cap="none" spc="-70" normalizeH="0" baseline="0" noProof="0" dirty="0">
              <a:ln>
                <a:noFill/>
              </a:ln>
              <a:solidFill>
                <a:srgbClr val="660B0D"/>
              </a:solidFill>
              <a:effectLst/>
              <a:uLnTx/>
              <a:uFillTx/>
              <a:latin typeface="Poppins"/>
              <a:ea typeface="+mj-ea"/>
              <a:cs typeface="Poppins"/>
            </a:endParaRPr>
          </a:p>
          <a:p>
            <a:pPr algn="l"/>
            <a:r>
              <a:rPr kumimoji="0" lang="fr-FR" sz="1800" b="1" i="0" u="none" strike="noStrike" kern="0" cap="none" spc="-10" normalizeH="0" baseline="0" noProof="0" dirty="0">
                <a:ln>
                  <a:noFill/>
                </a:ln>
                <a:solidFill>
                  <a:srgbClr val="660B0D"/>
                </a:solidFill>
                <a:effectLst/>
                <a:uLnTx/>
                <a:uFillTx/>
                <a:latin typeface="Poppins"/>
                <a:ea typeface="+mj-ea"/>
                <a:cs typeface="Poppins"/>
              </a:rPr>
              <a:t>ENROBES</a:t>
            </a:r>
            <a:endParaRPr lang="en-CM" b="1" dirty="0">
              <a:solidFill>
                <a:srgbClr val="660B0D"/>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822015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6942-0337-5BE6-AD01-755105F24BA8}"/>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1634E90-FFAC-936B-C91F-6CF9B5926C8D}"/>
              </a:ext>
            </a:extLst>
          </p:cNvPr>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8" name="object 8">
            <a:extLst>
              <a:ext uri="{FF2B5EF4-FFF2-40B4-BE49-F238E27FC236}">
                <a16:creationId xmlns:a16="http://schemas.microsoft.com/office/drawing/2014/main" id="{C7932675-1FF4-C907-F6AC-B0E443AC1ADC}"/>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437F9F10-AEF7-1444-3273-C5A2C75F6213}"/>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65645B3E-6F02-9EDD-AFB5-97DED5820C68}"/>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13</a:t>
            </a:fld>
            <a:endParaRPr spc="-25" dirty="0"/>
          </a:p>
        </p:txBody>
      </p:sp>
      <p:pic>
        <p:nvPicPr>
          <p:cNvPr id="12" name="Picture 11">
            <a:extLst>
              <a:ext uri="{FF2B5EF4-FFF2-40B4-BE49-F238E27FC236}">
                <a16:creationId xmlns:a16="http://schemas.microsoft.com/office/drawing/2014/main" id="{72B83D42-A740-0EFA-A64A-09CF0DD2E313}"/>
              </a:ext>
            </a:extLst>
          </p:cNvPr>
          <p:cNvPicPr>
            <a:picLocks noChangeAspect="1"/>
          </p:cNvPicPr>
          <p:nvPr/>
        </p:nvPicPr>
        <p:blipFill>
          <a:blip r:embed="rId2"/>
          <a:srcRect/>
          <a:stretch/>
        </p:blipFill>
        <p:spPr>
          <a:xfrm>
            <a:off x="0" y="850264"/>
            <a:ext cx="3419405" cy="3804285"/>
          </a:xfrm>
          <a:prstGeom prst="rect">
            <a:avLst/>
          </a:prstGeom>
        </p:spPr>
      </p:pic>
      <p:graphicFrame>
        <p:nvGraphicFramePr>
          <p:cNvPr id="3" name="object 7">
            <a:extLst>
              <a:ext uri="{FF2B5EF4-FFF2-40B4-BE49-F238E27FC236}">
                <a16:creationId xmlns:a16="http://schemas.microsoft.com/office/drawing/2014/main" id="{959A5E3E-A14A-57C6-2904-4E242615850A}"/>
              </a:ext>
            </a:extLst>
          </p:cNvPr>
          <p:cNvGraphicFramePr>
            <a:graphicFrameLocks noGrp="1"/>
          </p:cNvGraphicFramePr>
          <p:nvPr/>
        </p:nvGraphicFramePr>
        <p:xfrm>
          <a:off x="3695400" y="1124764"/>
          <a:ext cx="3259454" cy="1502403"/>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370</a:t>
                      </a:r>
                      <a:r>
                        <a:rPr sz="850" b="0" spc="-15" dirty="0">
                          <a:solidFill>
                            <a:srgbClr val="FFFFFF"/>
                          </a:solidFill>
                          <a:latin typeface="Poppins Light"/>
                          <a:cs typeface="Poppins Light"/>
                        </a:rPr>
                        <a:t>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18g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50g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4g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8g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50" dirty="0">
                          <a:solidFill>
                            <a:srgbClr val="FFFFFF"/>
                          </a:solidFill>
                          <a:latin typeface="Poppins Light"/>
                          <a:cs typeface="Poppins Light"/>
                        </a:rPr>
                        <a:t>C</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2%</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Potassium</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20%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bl>
          </a:graphicData>
        </a:graphic>
      </p:graphicFrame>
      <p:sp>
        <p:nvSpPr>
          <p:cNvPr id="6" name="object 5">
            <a:extLst>
              <a:ext uri="{FF2B5EF4-FFF2-40B4-BE49-F238E27FC236}">
                <a16:creationId xmlns:a16="http://schemas.microsoft.com/office/drawing/2014/main" id="{09563397-20A0-3F7B-7CEF-B6591F6B4358}"/>
              </a:ext>
            </a:extLst>
          </p:cNvPr>
          <p:cNvSpPr txBox="1"/>
          <p:nvPr/>
        </p:nvSpPr>
        <p:spPr>
          <a:xfrm>
            <a:off x="3682700" y="3149220"/>
            <a:ext cx="2298700"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Conserver</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frais</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et</a:t>
            </a:r>
            <a:r>
              <a:rPr sz="950" b="0" spc="-25" dirty="0">
                <a:solidFill>
                  <a:srgbClr val="FFFFFF"/>
                </a:solidFill>
                <a:latin typeface="HelveticaNowText Light"/>
                <a:cs typeface="HelveticaNowText Light"/>
              </a:rPr>
              <a:t> sec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A</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utiliser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comme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coupe</a:t>
            </a:r>
            <a:r>
              <a:rPr sz="950" b="0" spc="-20" dirty="0">
                <a:solidFill>
                  <a:srgbClr val="FFFFFF"/>
                </a:solidFill>
                <a:latin typeface="HelveticaNowText Light"/>
                <a:cs typeface="HelveticaNowText Light"/>
              </a:rPr>
              <a:t> faim</a:t>
            </a:r>
            <a:endParaRPr sz="950" dirty="0">
              <a:latin typeface="HelveticaNowText Light"/>
              <a:cs typeface="HelveticaNowText Light"/>
            </a:endParaRPr>
          </a:p>
        </p:txBody>
      </p:sp>
      <p:sp>
        <p:nvSpPr>
          <p:cNvPr id="14" name="TextBox 13">
            <a:extLst>
              <a:ext uri="{FF2B5EF4-FFF2-40B4-BE49-F238E27FC236}">
                <a16:creationId xmlns:a16="http://schemas.microsoft.com/office/drawing/2014/main" id="{E9C93B0C-A71A-217E-7956-7BD9E8D086A4}"/>
              </a:ext>
            </a:extLst>
          </p:cNvPr>
          <p:cNvSpPr txBox="1"/>
          <p:nvPr/>
        </p:nvSpPr>
        <p:spPr>
          <a:xfrm>
            <a:off x="273050" y="93139"/>
            <a:ext cx="3016134" cy="646331"/>
          </a:xfrm>
          <a:prstGeom prst="rect">
            <a:avLst/>
          </a:prstGeom>
          <a:noFill/>
        </p:spPr>
        <p:txBody>
          <a:bodyPr wrap="square">
            <a:spAutoFit/>
          </a:bodyPr>
          <a:lstStyle/>
          <a:p>
            <a:pPr algn="l"/>
            <a:r>
              <a:rPr kumimoji="0" lang="fr-FR" sz="1800" b="1" i="0" u="none" strike="noStrike" kern="0" cap="none" spc="0" normalizeH="0" baseline="0" noProof="0" dirty="0">
                <a:ln>
                  <a:noFill/>
                </a:ln>
                <a:solidFill>
                  <a:srgbClr val="660B0D"/>
                </a:solidFill>
                <a:effectLst/>
                <a:uLnTx/>
                <a:uFillTx/>
                <a:latin typeface="Poppins"/>
                <a:ea typeface="+mj-ea"/>
                <a:cs typeface="Poppins"/>
              </a:rPr>
              <a:t>DATTES</a:t>
            </a:r>
            <a:r>
              <a:rPr kumimoji="0" lang="fr-FR" sz="1800" b="1" i="0" u="none" strike="noStrike" kern="0" cap="none" spc="-70" normalizeH="0" baseline="0" noProof="0" dirty="0">
                <a:ln>
                  <a:noFill/>
                </a:ln>
                <a:solidFill>
                  <a:srgbClr val="660B0D"/>
                </a:solidFill>
                <a:effectLst/>
                <a:uLnTx/>
                <a:uFillTx/>
                <a:latin typeface="Poppins"/>
                <a:ea typeface="+mj-ea"/>
                <a:cs typeface="Poppins"/>
              </a:rPr>
              <a:t> </a:t>
            </a:r>
          </a:p>
          <a:p>
            <a:pPr algn="l"/>
            <a:r>
              <a:rPr kumimoji="0" lang="fr-FR" sz="1800" b="1" i="0" u="none" strike="noStrike" kern="0" cap="none" spc="-10" normalizeH="0" baseline="0" noProof="0" dirty="0">
                <a:ln>
                  <a:noFill/>
                </a:ln>
                <a:solidFill>
                  <a:srgbClr val="660B0D"/>
                </a:solidFill>
                <a:effectLst/>
                <a:uLnTx/>
                <a:uFillTx/>
                <a:latin typeface="Poppins"/>
                <a:ea typeface="+mj-ea"/>
                <a:cs typeface="Poppins"/>
              </a:rPr>
              <a:t>ENROBEES</a:t>
            </a:r>
            <a:endParaRPr lang="en-CM" b="1" dirty="0">
              <a:solidFill>
                <a:srgbClr val="660B0D"/>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40654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9764-3A56-CC45-22AB-1340B5DD2296}"/>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9A26094E-3C1C-31D0-3457-6F5A6BF497A3}"/>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62A8F630-81EC-EF63-10BD-61514F9363A6}"/>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09CB0906-719A-2EEA-781A-C4CDA665D10E}"/>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14</a:t>
            </a:fld>
            <a:endParaRPr spc="-25" dirty="0"/>
          </a:p>
        </p:txBody>
      </p:sp>
      <p:pic>
        <p:nvPicPr>
          <p:cNvPr id="12" name="Picture 11">
            <a:extLst>
              <a:ext uri="{FF2B5EF4-FFF2-40B4-BE49-F238E27FC236}">
                <a16:creationId xmlns:a16="http://schemas.microsoft.com/office/drawing/2014/main" id="{A76D28D3-AA5C-8FF2-F69F-560BC24B8BBC}"/>
              </a:ext>
            </a:extLst>
          </p:cNvPr>
          <p:cNvPicPr>
            <a:picLocks noChangeAspect="1"/>
          </p:cNvPicPr>
          <p:nvPr/>
        </p:nvPicPr>
        <p:blipFill>
          <a:blip r:embed="rId2"/>
          <a:srcRect/>
          <a:stretch/>
        </p:blipFill>
        <p:spPr>
          <a:xfrm>
            <a:off x="0" y="850264"/>
            <a:ext cx="3419405" cy="3804284"/>
          </a:xfrm>
          <a:prstGeom prst="rect">
            <a:avLst/>
          </a:prstGeom>
        </p:spPr>
      </p:pic>
      <p:sp>
        <p:nvSpPr>
          <p:cNvPr id="14" name="TextBox 13">
            <a:extLst>
              <a:ext uri="{FF2B5EF4-FFF2-40B4-BE49-F238E27FC236}">
                <a16:creationId xmlns:a16="http://schemas.microsoft.com/office/drawing/2014/main" id="{543B5227-52D1-BB2C-3571-960E53B0DF4D}"/>
              </a:ext>
            </a:extLst>
          </p:cNvPr>
          <p:cNvSpPr txBox="1"/>
          <p:nvPr/>
        </p:nvSpPr>
        <p:spPr>
          <a:xfrm>
            <a:off x="273050" y="93139"/>
            <a:ext cx="3016134" cy="646331"/>
          </a:xfrm>
          <a:prstGeom prst="rect">
            <a:avLst/>
          </a:prstGeom>
          <a:noFill/>
        </p:spPr>
        <p:txBody>
          <a:bodyPr wrap="square">
            <a:spAutoFit/>
          </a:bodyPr>
          <a:lstStyle/>
          <a:p>
            <a:pPr algn="l"/>
            <a:r>
              <a:rPr lang="fr-FR" b="1" dirty="0">
                <a:solidFill>
                  <a:srgbClr val="660B0D"/>
                </a:solidFill>
                <a:latin typeface="Poppins"/>
                <a:ea typeface="+mj-ea"/>
                <a:cs typeface="Poppins"/>
              </a:rPr>
              <a:t>CHARBON</a:t>
            </a:r>
            <a:endParaRPr kumimoji="0" lang="fr-FR" sz="1800" b="1" i="0" u="none" strike="noStrike" kern="0" cap="none" spc="-70" normalizeH="0" baseline="0" noProof="0" dirty="0">
              <a:ln>
                <a:noFill/>
              </a:ln>
              <a:solidFill>
                <a:srgbClr val="660B0D"/>
              </a:solidFill>
              <a:effectLst/>
              <a:uLnTx/>
              <a:uFillTx/>
              <a:latin typeface="Poppins"/>
              <a:ea typeface="+mj-ea"/>
              <a:cs typeface="Poppins"/>
            </a:endParaRPr>
          </a:p>
          <a:p>
            <a:pPr algn="l"/>
            <a:r>
              <a:rPr kumimoji="0" lang="fr-FR" sz="1800" b="1" i="0" u="none" strike="noStrike" kern="0" cap="none" spc="-10" normalizeH="0" baseline="0" noProof="0" dirty="0">
                <a:ln>
                  <a:noFill/>
                </a:ln>
                <a:solidFill>
                  <a:srgbClr val="660B0D"/>
                </a:solidFill>
                <a:effectLst/>
                <a:uLnTx/>
                <a:uFillTx/>
                <a:latin typeface="Poppins"/>
                <a:ea typeface="+mj-ea"/>
                <a:cs typeface="Poppins"/>
              </a:rPr>
              <a:t>ÉCOLOGIQUE</a:t>
            </a:r>
            <a:endParaRPr lang="en-CM" b="1" dirty="0">
              <a:solidFill>
                <a:srgbClr val="660B0D"/>
              </a:solidFill>
              <a:latin typeface="Poppins" panose="00000500000000000000" pitchFamily="50" charset="0"/>
              <a:cs typeface="Poppins" panose="00000500000000000000" pitchFamily="50" charset="0"/>
            </a:endParaRPr>
          </a:p>
        </p:txBody>
      </p:sp>
      <p:graphicFrame>
        <p:nvGraphicFramePr>
          <p:cNvPr id="2" name="object 6">
            <a:extLst>
              <a:ext uri="{FF2B5EF4-FFF2-40B4-BE49-F238E27FC236}">
                <a16:creationId xmlns:a16="http://schemas.microsoft.com/office/drawing/2014/main" id="{E7B3C254-BC2C-D42F-16D7-E99C28FDD48A}"/>
              </a:ext>
            </a:extLst>
          </p:cNvPr>
          <p:cNvGraphicFramePr>
            <a:graphicFrameLocks noGrp="1"/>
          </p:cNvGraphicFramePr>
          <p:nvPr/>
        </p:nvGraphicFramePr>
        <p:xfrm>
          <a:off x="3695400" y="1124764"/>
          <a:ext cx="3259454" cy="858516"/>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dirty="0">
                          <a:solidFill>
                            <a:srgbClr val="FFFFFF"/>
                          </a:solidFill>
                          <a:latin typeface="Poppins Light"/>
                          <a:cs typeface="Poppins Light"/>
                        </a:rPr>
                        <a:t>Puissance</a:t>
                      </a:r>
                      <a:r>
                        <a:rPr sz="850" b="0" spc="-45" dirty="0">
                          <a:solidFill>
                            <a:srgbClr val="FFFFFF"/>
                          </a:solidFill>
                          <a:latin typeface="Poppins Light"/>
                          <a:cs typeface="Poppins Light"/>
                        </a:rPr>
                        <a:t> </a:t>
                      </a:r>
                      <a:r>
                        <a:rPr sz="850" b="0" spc="-10" dirty="0">
                          <a:solidFill>
                            <a:srgbClr val="FFFFFF"/>
                          </a:solidFill>
                          <a:latin typeface="Poppins Light"/>
                          <a:cs typeface="Poppins Light"/>
                        </a:rPr>
                        <a:t>calorifique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4</a:t>
                      </a:r>
                      <a:r>
                        <a:rPr sz="850" b="0" spc="-15" dirty="0">
                          <a:solidFill>
                            <a:srgbClr val="FFFFFF"/>
                          </a:solidFill>
                          <a:latin typeface="Poppins Light"/>
                          <a:cs typeface="Poppins Light"/>
                        </a:rPr>
                        <a:t> </a:t>
                      </a:r>
                      <a:r>
                        <a:rPr sz="850" b="0" dirty="0">
                          <a:solidFill>
                            <a:srgbClr val="FFFFFF"/>
                          </a:solidFill>
                          <a:latin typeface="Poppins Light"/>
                          <a:cs typeface="Poppins Light"/>
                        </a:rPr>
                        <a:t>500</a:t>
                      </a:r>
                      <a:r>
                        <a:rPr sz="850" b="0" spc="-10" dirty="0">
                          <a:solidFill>
                            <a:srgbClr val="FFFFFF"/>
                          </a:solidFill>
                          <a:latin typeface="Poppins Light"/>
                          <a:cs typeface="Poppins Light"/>
                        </a:rPr>
                        <a:t> kcal/kg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Temps de </a:t>
                      </a:r>
                      <a:r>
                        <a:rPr sz="850" b="0" spc="-10" dirty="0">
                          <a:solidFill>
                            <a:srgbClr val="FFFFFF"/>
                          </a:solidFill>
                          <a:latin typeface="Poppins Light"/>
                          <a:cs typeface="Poppins Light"/>
                        </a:rPr>
                        <a:t>combustion</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4-</a:t>
                      </a:r>
                      <a:r>
                        <a:rPr sz="850" b="0" dirty="0">
                          <a:solidFill>
                            <a:srgbClr val="FFFFFF"/>
                          </a:solidFill>
                          <a:latin typeface="Poppins Light"/>
                          <a:cs typeface="Poppins Light"/>
                        </a:rPr>
                        <a:t>6</a:t>
                      </a:r>
                      <a:r>
                        <a:rPr sz="850" b="0" spc="-5" dirty="0">
                          <a:solidFill>
                            <a:srgbClr val="FFFFFF"/>
                          </a:solidFill>
                          <a:latin typeface="Poppins Light"/>
                          <a:cs typeface="Poppins Light"/>
                        </a:rPr>
                        <a:t> </a:t>
                      </a:r>
                      <a:r>
                        <a:rPr sz="850" b="0" spc="-10" dirty="0">
                          <a:solidFill>
                            <a:srgbClr val="FFFFFF"/>
                          </a:solidFill>
                          <a:latin typeface="Poppins Light"/>
                          <a:cs typeface="Poppins Light"/>
                        </a:rPr>
                        <a:t>heures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dirty="0">
                          <a:solidFill>
                            <a:srgbClr val="FFFFFF"/>
                          </a:solidFill>
                          <a:latin typeface="Poppins Light"/>
                          <a:cs typeface="Poppins Light"/>
                        </a:rPr>
                        <a:t>Émission</a:t>
                      </a:r>
                      <a:r>
                        <a:rPr sz="850" b="0" spc="-20" dirty="0">
                          <a:solidFill>
                            <a:srgbClr val="FFFFFF"/>
                          </a:solidFill>
                          <a:latin typeface="Poppins Light"/>
                          <a:cs typeface="Poppins Light"/>
                        </a:rPr>
                        <a:t> </a:t>
                      </a:r>
                      <a:r>
                        <a:rPr sz="850" b="0" dirty="0">
                          <a:solidFill>
                            <a:srgbClr val="FFFFFF"/>
                          </a:solidFill>
                          <a:latin typeface="Poppins Light"/>
                          <a:cs typeface="Poppins Light"/>
                        </a:rPr>
                        <a:t>de</a:t>
                      </a:r>
                      <a:r>
                        <a:rPr sz="850" b="0" spc="-20" dirty="0">
                          <a:solidFill>
                            <a:srgbClr val="FFFFFF"/>
                          </a:solidFill>
                          <a:latin typeface="Poppins Light"/>
                          <a:cs typeface="Poppins Light"/>
                        </a:rPr>
                        <a:t> </a:t>
                      </a:r>
                      <a:r>
                        <a:rPr sz="850" b="0" spc="-10" dirty="0">
                          <a:solidFill>
                            <a:srgbClr val="FFFFFF"/>
                          </a:solidFill>
                          <a:latin typeface="Poppins Light"/>
                          <a:cs typeface="Poppins Light"/>
                        </a:rPr>
                        <a:t>fumée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faible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dirty="0">
                          <a:solidFill>
                            <a:srgbClr val="FFFFFF"/>
                          </a:solidFill>
                          <a:latin typeface="Poppins Light"/>
                          <a:cs typeface="Poppins Light"/>
                        </a:rPr>
                        <a:t>Émission</a:t>
                      </a:r>
                      <a:r>
                        <a:rPr sz="850" b="0" spc="-20" dirty="0">
                          <a:solidFill>
                            <a:srgbClr val="FFFFFF"/>
                          </a:solidFill>
                          <a:latin typeface="Poppins Light"/>
                          <a:cs typeface="Poppins Light"/>
                        </a:rPr>
                        <a:t> </a:t>
                      </a:r>
                      <a:r>
                        <a:rPr sz="850" b="0" dirty="0">
                          <a:solidFill>
                            <a:srgbClr val="FFFFFF"/>
                          </a:solidFill>
                          <a:latin typeface="Poppins Light"/>
                          <a:cs typeface="Poppins Light"/>
                        </a:rPr>
                        <a:t>de</a:t>
                      </a:r>
                      <a:r>
                        <a:rPr sz="850" b="0" spc="-20" dirty="0">
                          <a:solidFill>
                            <a:srgbClr val="FFFFFF"/>
                          </a:solidFill>
                          <a:latin typeface="Poppins Light"/>
                          <a:cs typeface="Poppins Light"/>
                        </a:rPr>
                        <a:t> </a:t>
                      </a:r>
                      <a:r>
                        <a:rPr sz="850" b="0" spc="-25" dirty="0">
                          <a:solidFill>
                            <a:srgbClr val="FFFFFF"/>
                          </a:solidFill>
                          <a:latin typeface="Poppins Light"/>
                          <a:cs typeface="Poppins Light"/>
                        </a:rPr>
                        <a:t>C02</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réduite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bl>
          </a:graphicData>
        </a:graphic>
      </p:graphicFrame>
      <p:sp>
        <p:nvSpPr>
          <p:cNvPr id="5" name="object 5">
            <a:extLst>
              <a:ext uri="{FF2B5EF4-FFF2-40B4-BE49-F238E27FC236}">
                <a16:creationId xmlns:a16="http://schemas.microsoft.com/office/drawing/2014/main" id="{C8E9A909-0F5E-0AF5-0B2F-F53EEAD5756C}"/>
              </a:ext>
            </a:extLst>
          </p:cNvPr>
          <p:cNvSpPr txBox="1"/>
          <p:nvPr/>
        </p:nvSpPr>
        <p:spPr>
          <a:xfrm>
            <a:off x="3682700" y="2697120"/>
            <a:ext cx="3197860" cy="1834514"/>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32715" marR="50800" indent="-120650">
              <a:lnSpc>
                <a:spcPct val="100000"/>
              </a:lnSpc>
              <a:buFont typeface="Poppins Light"/>
              <a:buChar char="•"/>
              <a:tabLst>
                <a:tab pos="132715" algn="l"/>
              </a:tabLst>
            </a:pPr>
            <a:r>
              <a:rPr sz="950" b="0" dirty="0">
                <a:solidFill>
                  <a:srgbClr val="FFFFFF"/>
                </a:solidFill>
                <a:latin typeface="HelveticaNowText Light"/>
                <a:cs typeface="HelveticaNowText Light"/>
              </a:rPr>
              <a:t>Durée</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0" dirty="0">
                <a:solidFill>
                  <a:srgbClr val="FFFFFF"/>
                </a:solidFill>
                <a:latin typeface="HelveticaNowText Light"/>
                <a:cs typeface="HelveticaNowText Light"/>
              </a:rPr>
              <a:t> conservation</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12</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mois</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compter</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10"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date </a:t>
            </a:r>
            <a:r>
              <a:rPr sz="950" b="0" dirty="0">
                <a:solidFill>
                  <a:srgbClr val="FFFFFF"/>
                </a:solidFill>
                <a:latin typeface="HelveticaNowText Light"/>
                <a:cs typeface="HelveticaNowText Light"/>
              </a:rPr>
              <a:t>de</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production</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2715" marR="5080" indent="-120650">
              <a:lnSpc>
                <a:spcPct val="100000"/>
              </a:lnSpc>
              <a:spcBef>
                <a:spcPts val="570"/>
              </a:spcBef>
              <a:buFont typeface="Poppins Light"/>
              <a:buChar char="•"/>
              <a:tabLst>
                <a:tab pos="132715" algn="l"/>
              </a:tabLst>
            </a:pPr>
            <a:r>
              <a:rPr sz="950" b="0" dirty="0">
                <a:solidFill>
                  <a:srgbClr val="FFFFFF"/>
                </a:solidFill>
                <a:latin typeface="HelveticaNowText Light"/>
                <a:cs typeface="HelveticaNowText Light"/>
              </a:rPr>
              <a:t>A</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utiliser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pour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les</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barbecues,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cuissons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l’extérieur </a:t>
            </a:r>
            <a:r>
              <a:rPr sz="950" b="0" dirty="0">
                <a:solidFill>
                  <a:srgbClr val="FFFFFF"/>
                </a:solidFill>
                <a:latin typeface="HelveticaNowText Light"/>
                <a:cs typeface="HelveticaNowText Light"/>
              </a:rPr>
              <a:t>et</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les</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fours</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20" dirty="0">
                <a:solidFill>
                  <a:srgbClr val="FFFFFF"/>
                </a:solidFill>
                <a:latin typeface="HelveticaNowText Light"/>
                <a:cs typeface="HelveticaNowText Light"/>
              </a:rPr>
              <a:t> bois</a:t>
            </a:r>
            <a:endParaRPr sz="950" dirty="0">
              <a:latin typeface="HelveticaNowText Light"/>
              <a:cs typeface="HelveticaNowText Light"/>
            </a:endParaRPr>
          </a:p>
          <a:p>
            <a:pPr marL="132715" marR="178435" indent="-120650">
              <a:lnSpc>
                <a:spcPct val="100000"/>
              </a:lnSpc>
              <a:buFont typeface="Poppins Light"/>
              <a:buChar char="•"/>
              <a:tabLst>
                <a:tab pos="132715" algn="l"/>
              </a:tabLst>
            </a:pPr>
            <a:r>
              <a:rPr sz="950" b="0" dirty="0">
                <a:solidFill>
                  <a:srgbClr val="FFFFFF"/>
                </a:solidFill>
                <a:latin typeface="HelveticaNowText Light"/>
                <a:cs typeface="HelveticaNowText Light"/>
              </a:rPr>
              <a:t>Suivre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les</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instructions</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d’utilisation</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spécifiques</a:t>
            </a:r>
            <a:r>
              <a:rPr sz="950" b="0" spc="-1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pour </a:t>
            </a:r>
            <a:r>
              <a:rPr sz="950" b="0" dirty="0">
                <a:solidFill>
                  <a:srgbClr val="FFFFFF"/>
                </a:solidFill>
                <a:latin typeface="HelveticaNowText Light"/>
                <a:cs typeface="HelveticaNowText Light"/>
              </a:rPr>
              <a:t>chaque</a:t>
            </a:r>
            <a:r>
              <a:rPr sz="950" b="0" spc="-3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utilisation.</a:t>
            </a:r>
            <a:endParaRPr sz="950" dirty="0">
              <a:latin typeface="HelveticaNowText Light"/>
              <a:cs typeface="HelveticaNowText Light"/>
            </a:endParaRPr>
          </a:p>
        </p:txBody>
      </p:sp>
      <p:sp>
        <p:nvSpPr>
          <p:cNvPr id="7" name="object 4">
            <a:extLst>
              <a:ext uri="{FF2B5EF4-FFF2-40B4-BE49-F238E27FC236}">
                <a16:creationId xmlns:a16="http://schemas.microsoft.com/office/drawing/2014/main" id="{A2FA079D-DF63-1410-E63B-1DF82253529E}"/>
              </a:ext>
            </a:extLst>
          </p:cNvPr>
          <p:cNvSpPr txBox="1"/>
          <p:nvPr/>
        </p:nvSpPr>
        <p:spPr>
          <a:xfrm>
            <a:off x="3682700" y="899219"/>
            <a:ext cx="1267460" cy="312906"/>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1000" b="1" spc="-10" dirty="0">
                <a:solidFill>
                  <a:srgbClr val="FFFFFF"/>
                </a:solidFill>
                <a:latin typeface="HelveticaNowText Bold"/>
                <a:cs typeface="HelveticaNowText Bold"/>
              </a:rPr>
              <a:t>techniques</a:t>
            </a:r>
            <a:endParaRPr sz="1000" dirty="0">
              <a:latin typeface="HelveticaNowText Bold"/>
              <a:cs typeface="HelveticaNowText Bold"/>
            </a:endParaRPr>
          </a:p>
        </p:txBody>
      </p:sp>
    </p:spTree>
    <p:extLst>
      <p:ext uri="{BB962C8B-B14F-4D97-AF65-F5344CB8AC3E}">
        <p14:creationId xmlns:p14="http://schemas.microsoft.com/office/powerpoint/2010/main" val="89300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E08BEF-E81C-CFF4-1D13-DAF2B53B243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BE8B9C9-24DB-EC86-36D4-F823DE9C4F70}"/>
              </a:ext>
            </a:extLst>
          </p:cNvPr>
          <p:cNvGrpSpPr/>
          <p:nvPr/>
        </p:nvGrpSpPr>
        <p:grpSpPr>
          <a:xfrm>
            <a:off x="215999" y="0"/>
            <a:ext cx="7128001" cy="5346001"/>
            <a:chOff x="215999" y="0"/>
            <a:chExt cx="7128001" cy="5346001"/>
          </a:xfrm>
        </p:grpSpPr>
        <p:pic>
          <p:nvPicPr>
            <p:cNvPr id="3" name="object 3">
              <a:extLst>
                <a:ext uri="{FF2B5EF4-FFF2-40B4-BE49-F238E27FC236}">
                  <a16:creationId xmlns:a16="http://schemas.microsoft.com/office/drawing/2014/main" id="{55B9700F-97E3-9BCD-DD35-FA00D5AA1D7B}"/>
                </a:ext>
              </a:extLst>
            </p:cNvPr>
            <p:cNvPicPr/>
            <p:nvPr/>
          </p:nvPicPr>
          <p:blipFill>
            <a:blip r:embed="rId2">
              <a:extLst>
                <a:ext uri="{28A0092B-C50C-407E-A947-70E740481C1C}">
                  <a14:useLocalDpi xmlns:a14="http://schemas.microsoft.com/office/drawing/2010/main" val="0"/>
                </a:ext>
              </a:extLst>
            </a:blip>
            <a:srcRect/>
            <a:stretch/>
          </p:blipFill>
          <p:spPr>
            <a:xfrm>
              <a:off x="215999" y="0"/>
              <a:ext cx="7128001" cy="5346001"/>
            </a:xfrm>
            <a:prstGeom prst="rect">
              <a:avLst/>
            </a:prstGeom>
          </p:spPr>
        </p:pic>
        <p:sp>
          <p:nvSpPr>
            <p:cNvPr id="4" name="object 4">
              <a:extLst>
                <a:ext uri="{FF2B5EF4-FFF2-40B4-BE49-F238E27FC236}">
                  <a16:creationId xmlns:a16="http://schemas.microsoft.com/office/drawing/2014/main" id="{720134FF-F631-5426-3332-61CFAC88013C}"/>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5" name="object 5">
              <a:extLst>
                <a:ext uri="{FF2B5EF4-FFF2-40B4-BE49-F238E27FC236}">
                  <a16:creationId xmlns:a16="http://schemas.microsoft.com/office/drawing/2014/main" id="{3748D590-612D-07B6-2E44-296AD32146F1}"/>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grpSp>
      <p:sp>
        <p:nvSpPr>
          <p:cNvPr id="6" name="object 6">
            <a:extLst>
              <a:ext uri="{FF2B5EF4-FFF2-40B4-BE49-F238E27FC236}">
                <a16:creationId xmlns:a16="http://schemas.microsoft.com/office/drawing/2014/main" id="{6AB3F58E-A40A-24B3-406B-44785CD12A4F}"/>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15</a:t>
            </a:fld>
            <a:endParaRPr spc="-25" dirty="0"/>
          </a:p>
        </p:txBody>
      </p:sp>
    </p:spTree>
    <p:extLst>
      <p:ext uri="{BB962C8B-B14F-4D97-AF65-F5344CB8AC3E}">
        <p14:creationId xmlns:p14="http://schemas.microsoft.com/office/powerpoint/2010/main" val="380096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06" y="-1683"/>
            <a:ext cx="7564371" cy="5349621"/>
          </a:xfrm>
          <a:prstGeom prst="rect">
            <a:avLst/>
          </a:prstGeom>
        </p:spPr>
      </p:pic>
      <p:sp>
        <p:nvSpPr>
          <p:cNvPr id="3" name="object 3"/>
          <p:cNvSpPr txBox="1"/>
          <p:nvPr/>
        </p:nvSpPr>
        <p:spPr>
          <a:xfrm>
            <a:off x="2479700" y="3495919"/>
            <a:ext cx="2562225" cy="1007968"/>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660B0D"/>
                </a:solidFill>
                <a:latin typeface="Poppins"/>
                <a:cs typeface="Poppins"/>
              </a:rPr>
              <a:t>CONTACTEZ-</a:t>
            </a:r>
            <a:r>
              <a:rPr sz="1200" b="1" spc="-20" dirty="0">
                <a:solidFill>
                  <a:srgbClr val="660B0D"/>
                </a:solidFill>
                <a:latin typeface="Poppins"/>
                <a:cs typeface="Poppins"/>
              </a:rPr>
              <a:t>NOUS</a:t>
            </a:r>
            <a:endParaRPr sz="1200" dirty="0">
              <a:latin typeface="Poppins"/>
              <a:cs typeface="Poppins"/>
            </a:endParaRPr>
          </a:p>
          <a:p>
            <a:pPr marL="12700">
              <a:lnSpc>
                <a:spcPct val="100000"/>
              </a:lnSpc>
              <a:spcBef>
                <a:spcPts val="870"/>
              </a:spcBef>
            </a:pPr>
            <a:r>
              <a:rPr sz="900" dirty="0">
                <a:solidFill>
                  <a:srgbClr val="231F20"/>
                </a:solidFill>
                <a:latin typeface="Poppins"/>
                <a:cs typeface="Poppins"/>
              </a:rPr>
              <a:t>BP</a:t>
            </a:r>
            <a:r>
              <a:rPr sz="900" spc="-15" dirty="0">
                <a:solidFill>
                  <a:srgbClr val="231F20"/>
                </a:solidFill>
                <a:latin typeface="Poppins"/>
                <a:cs typeface="Poppins"/>
              </a:rPr>
              <a:t> </a:t>
            </a:r>
            <a:r>
              <a:rPr sz="900" dirty="0">
                <a:solidFill>
                  <a:srgbClr val="231F20"/>
                </a:solidFill>
                <a:latin typeface="Poppins"/>
                <a:cs typeface="Poppins"/>
              </a:rPr>
              <a:t>80</a:t>
            </a:r>
            <a:r>
              <a:rPr sz="900" spc="-10" dirty="0">
                <a:solidFill>
                  <a:srgbClr val="231F20"/>
                </a:solidFill>
                <a:latin typeface="Poppins"/>
                <a:cs typeface="Poppins"/>
              </a:rPr>
              <a:t> </a:t>
            </a:r>
            <a:r>
              <a:rPr sz="900" dirty="0">
                <a:solidFill>
                  <a:srgbClr val="231F20"/>
                </a:solidFill>
                <a:latin typeface="Poppins"/>
                <a:cs typeface="Poppins"/>
              </a:rPr>
              <a:t>Okoa</a:t>
            </a:r>
            <a:r>
              <a:rPr sz="900" spc="-10" dirty="0">
                <a:solidFill>
                  <a:srgbClr val="231F20"/>
                </a:solidFill>
                <a:latin typeface="Poppins"/>
                <a:cs typeface="Poppins"/>
              </a:rPr>
              <a:t> Maria</a:t>
            </a:r>
            <a:endParaRPr sz="900" dirty="0">
              <a:latin typeface="Poppins"/>
              <a:cs typeface="Poppins"/>
            </a:endParaRPr>
          </a:p>
          <a:p>
            <a:pPr marL="12700">
              <a:lnSpc>
                <a:spcPct val="100000"/>
              </a:lnSpc>
            </a:pPr>
            <a:r>
              <a:rPr sz="900" b="0" dirty="0">
                <a:solidFill>
                  <a:srgbClr val="231F20"/>
                </a:solidFill>
                <a:latin typeface="Poppins Light"/>
                <a:cs typeface="Poppins Light"/>
              </a:rPr>
              <a:t>Route</a:t>
            </a:r>
            <a:r>
              <a:rPr sz="900" b="0" spc="-25" dirty="0">
                <a:solidFill>
                  <a:srgbClr val="231F20"/>
                </a:solidFill>
                <a:latin typeface="Poppins Light"/>
                <a:cs typeface="Poppins Light"/>
              </a:rPr>
              <a:t> </a:t>
            </a:r>
            <a:r>
              <a:rPr sz="900" b="0" dirty="0">
                <a:solidFill>
                  <a:srgbClr val="231F20"/>
                </a:solidFill>
                <a:latin typeface="Poppins Light"/>
                <a:cs typeface="Poppins Light"/>
              </a:rPr>
              <a:t>nationale</a:t>
            </a:r>
            <a:r>
              <a:rPr sz="900" b="0" spc="-25" dirty="0">
                <a:solidFill>
                  <a:srgbClr val="231F20"/>
                </a:solidFill>
                <a:latin typeface="Poppins Light"/>
                <a:cs typeface="Poppins Light"/>
              </a:rPr>
              <a:t> </a:t>
            </a:r>
            <a:r>
              <a:rPr sz="900" b="0" dirty="0">
                <a:solidFill>
                  <a:srgbClr val="231F20"/>
                </a:solidFill>
                <a:latin typeface="Poppins Light"/>
                <a:cs typeface="Poppins Light"/>
              </a:rPr>
              <a:t>N°3</a:t>
            </a:r>
            <a:r>
              <a:rPr sz="900" b="0" spc="-25" dirty="0">
                <a:solidFill>
                  <a:srgbClr val="231F20"/>
                </a:solidFill>
                <a:latin typeface="Poppins Light"/>
                <a:cs typeface="Poppins Light"/>
              </a:rPr>
              <a:t> </a:t>
            </a:r>
            <a:r>
              <a:rPr sz="900" b="0" dirty="0">
                <a:solidFill>
                  <a:srgbClr val="231F20"/>
                </a:solidFill>
                <a:latin typeface="Poppins Light"/>
                <a:cs typeface="Poppins Light"/>
              </a:rPr>
              <a:t>Mbankomo</a:t>
            </a:r>
            <a:r>
              <a:rPr sz="900" b="0" spc="-25" dirty="0">
                <a:solidFill>
                  <a:srgbClr val="231F20"/>
                </a:solidFill>
                <a:latin typeface="Poppins Light"/>
                <a:cs typeface="Poppins Light"/>
              </a:rPr>
              <a:t> </a:t>
            </a:r>
            <a:r>
              <a:rPr sz="900" b="0" dirty="0">
                <a:solidFill>
                  <a:srgbClr val="231F20"/>
                </a:solidFill>
                <a:latin typeface="Poppins Light"/>
                <a:cs typeface="Poppins Light"/>
              </a:rPr>
              <a:t>–</a:t>
            </a:r>
            <a:r>
              <a:rPr sz="900" b="0" spc="-25" dirty="0">
                <a:solidFill>
                  <a:srgbClr val="231F20"/>
                </a:solidFill>
                <a:latin typeface="Poppins Light"/>
                <a:cs typeface="Poppins Light"/>
              </a:rPr>
              <a:t> </a:t>
            </a:r>
            <a:r>
              <a:rPr sz="900" b="0" spc="-10" dirty="0">
                <a:solidFill>
                  <a:srgbClr val="231F20"/>
                </a:solidFill>
                <a:latin typeface="Poppins Light"/>
                <a:cs typeface="Poppins Light"/>
              </a:rPr>
              <a:t>Cameroun</a:t>
            </a:r>
            <a:endParaRPr sz="900" dirty="0">
              <a:latin typeface="Poppins Light"/>
              <a:cs typeface="Poppins Light"/>
            </a:endParaRPr>
          </a:p>
          <a:p>
            <a:pPr marL="12700">
              <a:lnSpc>
                <a:spcPct val="100000"/>
              </a:lnSpc>
              <a:spcBef>
                <a:spcPts val="1080"/>
              </a:spcBef>
            </a:pPr>
            <a:r>
              <a:rPr sz="900" b="1" dirty="0">
                <a:solidFill>
                  <a:srgbClr val="231F20"/>
                </a:solidFill>
                <a:latin typeface="Poppins SemiBold"/>
                <a:cs typeface="Poppins SemiBold"/>
              </a:rPr>
              <a:t>Direction</a:t>
            </a:r>
            <a:r>
              <a:rPr sz="900" b="1" spc="-45" dirty="0">
                <a:solidFill>
                  <a:srgbClr val="231F20"/>
                </a:solidFill>
                <a:latin typeface="Poppins SemiBold"/>
                <a:cs typeface="Poppins SemiBold"/>
              </a:rPr>
              <a:t> </a:t>
            </a:r>
            <a:r>
              <a:rPr sz="900" b="1" spc="-10" dirty="0">
                <a:solidFill>
                  <a:srgbClr val="231F20"/>
                </a:solidFill>
                <a:latin typeface="Poppins SemiBold"/>
                <a:cs typeface="Poppins SemiBold"/>
              </a:rPr>
              <a:t>Commerciale</a:t>
            </a:r>
            <a:endParaRPr sz="900" dirty="0">
              <a:latin typeface="Poppins SemiBold"/>
              <a:cs typeface="Poppins SemiBold"/>
            </a:endParaRPr>
          </a:p>
          <a:p>
            <a:pPr marL="12700">
              <a:lnSpc>
                <a:spcPct val="100000"/>
              </a:lnSpc>
            </a:pPr>
            <a:r>
              <a:rPr lang="en-GB" sz="900" b="0" dirty="0">
                <a:solidFill>
                  <a:srgbClr val="231F20"/>
                </a:solidFill>
                <a:latin typeface="Poppins Light"/>
                <a:cs typeface="Poppins Light"/>
              </a:rPr>
              <a:t>      </a:t>
            </a:r>
            <a:r>
              <a:rPr sz="900" b="0" dirty="0">
                <a:solidFill>
                  <a:srgbClr val="231F20"/>
                </a:solidFill>
                <a:latin typeface="Poppins Light"/>
                <a:cs typeface="Poppins Light"/>
              </a:rPr>
              <a:t>+237</a:t>
            </a:r>
            <a:r>
              <a:rPr sz="900" b="0" spc="-5" dirty="0">
                <a:solidFill>
                  <a:srgbClr val="231F20"/>
                </a:solidFill>
                <a:latin typeface="Poppins Light"/>
                <a:cs typeface="Poppins Light"/>
              </a:rPr>
              <a:t> </a:t>
            </a:r>
            <a:r>
              <a:rPr sz="900" b="0" dirty="0">
                <a:solidFill>
                  <a:srgbClr val="231F20"/>
                </a:solidFill>
                <a:latin typeface="Poppins Light"/>
                <a:cs typeface="Poppins Light"/>
              </a:rPr>
              <a:t>620 30 31 61 / 655 35 72 </a:t>
            </a:r>
            <a:r>
              <a:rPr sz="900" b="0" spc="-25" dirty="0">
                <a:solidFill>
                  <a:srgbClr val="231F20"/>
                </a:solidFill>
                <a:latin typeface="Poppins Light"/>
                <a:cs typeface="Poppins Light"/>
              </a:rPr>
              <a:t>58</a:t>
            </a:r>
            <a:endParaRPr sz="900" dirty="0">
              <a:latin typeface="Poppins Light"/>
              <a:cs typeface="Poppins Light"/>
            </a:endParaRPr>
          </a:p>
        </p:txBody>
      </p:sp>
      <p:sp>
        <p:nvSpPr>
          <p:cNvPr id="5" name="TextBox 4">
            <a:extLst>
              <a:ext uri="{FF2B5EF4-FFF2-40B4-BE49-F238E27FC236}">
                <a16:creationId xmlns:a16="http://schemas.microsoft.com/office/drawing/2014/main" id="{077863A8-23EF-84A5-A8A4-8AE5DB73B6BF}"/>
              </a:ext>
            </a:extLst>
          </p:cNvPr>
          <p:cNvSpPr txBox="1"/>
          <p:nvPr/>
        </p:nvSpPr>
        <p:spPr>
          <a:xfrm>
            <a:off x="2406650" y="4488713"/>
            <a:ext cx="4605604" cy="515526"/>
          </a:xfrm>
          <a:prstGeom prst="rect">
            <a:avLst/>
          </a:prstGeom>
          <a:noFill/>
        </p:spPr>
        <p:txBody>
          <a:bodyPr wrap="square" rtlCol="0">
            <a:spAutoFit/>
          </a:bodyPr>
          <a:lstStyle/>
          <a:p>
            <a:pPr marL="12700" marR="1666239">
              <a:lnSpc>
                <a:spcPct val="100000"/>
              </a:lnSpc>
              <a:spcBef>
                <a:spcPts val="340"/>
              </a:spcBef>
            </a:pPr>
            <a:r>
              <a:rPr lang="en-GB" sz="1400" spc="-10" dirty="0">
                <a:solidFill>
                  <a:srgbClr val="B21F2A"/>
                </a:solidFill>
                <a:latin typeface="Minion Pro"/>
                <a:cs typeface="Minion Pro"/>
                <a:hlinkClick r:id="rId3"/>
              </a:rPr>
              <a:t>a</a:t>
            </a:r>
            <a:r>
              <a:rPr lang="en-GB" sz="1100" spc="-10" dirty="0">
                <a:solidFill>
                  <a:srgbClr val="B21F2A"/>
                </a:solidFill>
                <a:latin typeface="Minion Pro"/>
                <a:cs typeface="Minion Pro"/>
                <a:hlinkClick r:id="rId3"/>
              </a:rPr>
              <a:t>pc@apcsa.b</a:t>
            </a:r>
            <a:r>
              <a:rPr lang="en-GB" sz="1100" spc="-10" dirty="0">
                <a:solidFill>
                  <a:srgbClr val="B21F2A"/>
                </a:solidFill>
                <a:latin typeface="Minion Pro"/>
                <a:cs typeface="Minion Pro"/>
                <a:hlinkClick r:id="rId4"/>
              </a:rPr>
              <a:t>iz</a:t>
            </a:r>
            <a:r>
              <a:rPr lang="en-GB" sz="1100" spc="-10" dirty="0">
                <a:solidFill>
                  <a:srgbClr val="B21F2A"/>
                </a:solidFill>
                <a:latin typeface="Minion Pro"/>
                <a:cs typeface="Minion Pro"/>
              </a:rPr>
              <a:t>   </a:t>
            </a:r>
          </a:p>
          <a:p>
            <a:pPr marL="12700" marR="1666239">
              <a:lnSpc>
                <a:spcPct val="100000"/>
              </a:lnSpc>
              <a:spcBef>
                <a:spcPts val="340"/>
              </a:spcBef>
            </a:pPr>
            <a:r>
              <a:rPr lang="en-GB" sz="1100" spc="-10" dirty="0" err="1">
                <a:solidFill>
                  <a:srgbClr val="B21F2A"/>
                </a:solidFill>
                <a:latin typeface="Minion Pro"/>
                <a:cs typeface="Minion Pro"/>
              </a:rPr>
              <a:t>caoly</a:t>
            </a:r>
            <a:r>
              <a:rPr lang="en-GB" sz="1100" spc="-10" dirty="0">
                <a:solidFill>
                  <a:srgbClr val="B21F2A"/>
                </a:solidFill>
                <a:latin typeface="Minion Pro"/>
                <a:cs typeface="Minion Pro"/>
              </a:rPr>
              <a:t>@.net</a:t>
            </a:r>
            <a:endParaRPr lang="en-GB" sz="1100" dirty="0">
              <a:latin typeface="Minion Pro"/>
              <a:cs typeface="Minion Pro"/>
            </a:endParaRPr>
          </a:p>
        </p:txBody>
      </p:sp>
      <p:grpSp>
        <p:nvGrpSpPr>
          <p:cNvPr id="17" name="Group 16">
            <a:extLst>
              <a:ext uri="{FF2B5EF4-FFF2-40B4-BE49-F238E27FC236}">
                <a16:creationId xmlns:a16="http://schemas.microsoft.com/office/drawing/2014/main" id="{93907217-0D89-CEDE-CB3A-206DF5B1E28E}"/>
              </a:ext>
            </a:extLst>
          </p:cNvPr>
          <p:cNvGrpSpPr/>
          <p:nvPr/>
        </p:nvGrpSpPr>
        <p:grpSpPr>
          <a:xfrm>
            <a:off x="2496441" y="4980860"/>
            <a:ext cx="1058001" cy="162342"/>
            <a:chOff x="2496441" y="5030443"/>
            <a:chExt cx="1058001" cy="162342"/>
          </a:xfrm>
        </p:grpSpPr>
        <p:pic>
          <p:nvPicPr>
            <p:cNvPr id="6" name="Picture 5" descr="A blue circle with a white letter f in it&#10;&#10;Description automatically generated">
              <a:extLst>
                <a:ext uri="{FF2B5EF4-FFF2-40B4-BE49-F238E27FC236}">
                  <a16:creationId xmlns:a16="http://schemas.microsoft.com/office/drawing/2014/main" id="{196B2761-79D7-373E-0FFD-E3D251BBBE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6441" y="5035550"/>
              <a:ext cx="157235" cy="157235"/>
            </a:xfrm>
            <a:prstGeom prst="rect">
              <a:avLst/>
            </a:prstGeom>
          </p:spPr>
        </p:pic>
        <p:pic>
          <p:nvPicPr>
            <p:cNvPr id="8" name="Picture 7" descr="A logo of a camera&#10;&#10;Description automatically generated">
              <a:extLst>
                <a:ext uri="{FF2B5EF4-FFF2-40B4-BE49-F238E27FC236}">
                  <a16:creationId xmlns:a16="http://schemas.microsoft.com/office/drawing/2014/main" id="{F0D9D450-75E3-BE23-FA8E-7F0572747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138" y="5035549"/>
              <a:ext cx="157193" cy="157193"/>
            </a:xfrm>
            <a:prstGeom prst="rect">
              <a:avLst/>
            </a:prstGeom>
          </p:spPr>
        </p:pic>
        <p:pic>
          <p:nvPicPr>
            <p:cNvPr id="10" name="Picture 9" descr="A blue square with white letters&#10;&#10;Description automatically generated">
              <a:extLst>
                <a:ext uri="{FF2B5EF4-FFF2-40B4-BE49-F238E27FC236}">
                  <a16:creationId xmlns:a16="http://schemas.microsoft.com/office/drawing/2014/main" id="{52CD31D8-95EA-079F-E64E-A44EA2B60D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2450" y="5030443"/>
              <a:ext cx="157193" cy="157193"/>
            </a:xfrm>
            <a:prstGeom prst="rect">
              <a:avLst/>
            </a:prstGeom>
          </p:spPr>
        </p:pic>
        <p:pic>
          <p:nvPicPr>
            <p:cNvPr id="14" name="Picture 13" descr="A white x on a black background&#10;&#10;Description automatically generated">
              <a:extLst>
                <a:ext uri="{FF2B5EF4-FFF2-40B4-BE49-F238E27FC236}">
                  <a16:creationId xmlns:a16="http://schemas.microsoft.com/office/drawing/2014/main" id="{44B189FA-176F-2F75-9178-6C050D72E1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3397250" y="5030443"/>
              <a:ext cx="157192" cy="157192"/>
            </a:xfrm>
            <a:prstGeom prst="rect">
              <a:avLst/>
            </a:prstGeom>
          </p:spPr>
        </p:pic>
      </p:grpSp>
      <p:pic>
        <p:nvPicPr>
          <p:cNvPr id="16" name="Picture 15" descr="A green phone in a chat bubble&#10;&#10;Description automatically generated">
            <a:extLst>
              <a:ext uri="{FF2B5EF4-FFF2-40B4-BE49-F238E27FC236}">
                <a16:creationId xmlns:a16="http://schemas.microsoft.com/office/drawing/2014/main" id="{6E2B30B0-668A-F71F-14C3-C1F92BFABC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298" y="4349750"/>
            <a:ext cx="162378" cy="1623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srcRect/>
          <a:stretch/>
        </p:blipFill>
        <p:spPr>
          <a:xfrm>
            <a:off x="246627" y="587860"/>
            <a:ext cx="2719519" cy="2466490"/>
          </a:xfrm>
          <a:prstGeom prst="rect">
            <a:avLst/>
          </a:prstGeom>
        </p:spPr>
      </p:pic>
      <p:sp>
        <p:nvSpPr>
          <p:cNvPr id="5" name="object 5"/>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6" name="object 6"/>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2</a:t>
            </a:fld>
            <a:endParaRPr spc="-25" dirty="0"/>
          </a:p>
        </p:txBody>
      </p:sp>
      <p:sp>
        <p:nvSpPr>
          <p:cNvPr id="9" name="TextBox 8">
            <a:extLst>
              <a:ext uri="{FF2B5EF4-FFF2-40B4-BE49-F238E27FC236}">
                <a16:creationId xmlns:a16="http://schemas.microsoft.com/office/drawing/2014/main" id="{888D7140-8E18-AC9A-242B-2CC55F406FD2}"/>
              </a:ext>
            </a:extLst>
          </p:cNvPr>
          <p:cNvSpPr txBox="1"/>
          <p:nvPr/>
        </p:nvSpPr>
        <p:spPr>
          <a:xfrm>
            <a:off x="3867445" y="376694"/>
            <a:ext cx="2766539" cy="4987519"/>
          </a:xfrm>
          <a:prstGeom prst="rect">
            <a:avLst/>
          </a:prstGeom>
          <a:noFill/>
        </p:spPr>
        <p:txBody>
          <a:bodyPr wrap="square" rtlCol="0">
            <a:spAutoFit/>
          </a:bodyPr>
          <a:lstStyle/>
          <a:p>
            <a:pPr algn="just"/>
            <a:endParaRPr lang="fr-FR" sz="1100" kern="100" dirty="0">
              <a:latin typeface="HelveticaNowText Light"/>
              <a:ea typeface="Calibri" panose="020F0502020204030204" pitchFamily="34" charset="0"/>
              <a:cs typeface="Times New Roman" panose="02020603050405020304" pitchFamily="18" charset="0"/>
            </a:endParaRPr>
          </a:p>
          <a:p>
            <a:pPr algn="just"/>
            <a:r>
              <a:rPr lang="fr-FR" sz="1200" dirty="0">
                <a:effectLst/>
                <a:latin typeface="HelveticaNowText Light"/>
                <a:ea typeface="Calibri" panose="020F0502020204030204" pitchFamily="34" charset="0"/>
                <a:cs typeface="Times New Roman" panose="02020603050405020304" pitchFamily="18" charset="0"/>
              </a:rPr>
              <a:t>Ce nouvel entrant spécialisé dans le broyage et la transformation de notre très sollicité cacao, vient agrandir la famille des broyeurs de ce secteur, qui est marquée par la présence très significative de trois grands magnats de la transformation du cacao que sont </a:t>
            </a:r>
            <a:r>
              <a:rPr lang="fr-FR" sz="1200" b="1" dirty="0">
                <a:effectLst/>
                <a:latin typeface="HelveticaNowText Light"/>
                <a:ea typeface="Calibri" panose="020F0502020204030204" pitchFamily="34" charset="0"/>
                <a:cs typeface="Times New Roman" panose="02020603050405020304" pitchFamily="18" charset="0"/>
              </a:rPr>
              <a:t>Barry Callebaut</a:t>
            </a:r>
            <a:r>
              <a:rPr lang="fr-FR" sz="1200" dirty="0">
                <a:effectLst/>
                <a:latin typeface="HelveticaNowText Light"/>
                <a:ea typeface="Calibri" panose="020F0502020204030204" pitchFamily="34" charset="0"/>
                <a:cs typeface="Times New Roman" panose="02020603050405020304" pitchFamily="18" charset="0"/>
              </a:rPr>
              <a:t>, </a:t>
            </a:r>
            <a:r>
              <a:rPr lang="fr-FR" sz="1200" b="1" dirty="0">
                <a:effectLst/>
                <a:latin typeface="HelveticaNowText Light"/>
                <a:ea typeface="Calibri" panose="020F0502020204030204" pitchFamily="34" charset="0"/>
                <a:cs typeface="Times New Roman" panose="02020603050405020304" pitchFamily="18" charset="0"/>
              </a:rPr>
              <a:t>Néo </a:t>
            </a:r>
            <a:r>
              <a:rPr lang="fr-FR" sz="1200" b="1" dirty="0" err="1">
                <a:effectLst/>
                <a:latin typeface="HelveticaNowText Light"/>
                <a:ea typeface="Calibri" panose="020F0502020204030204" pitchFamily="34" charset="0"/>
                <a:cs typeface="Times New Roman" panose="02020603050405020304" pitchFamily="18" charset="0"/>
              </a:rPr>
              <a:t>Industry</a:t>
            </a:r>
            <a:r>
              <a:rPr lang="fr-FR" sz="1200" dirty="0">
                <a:effectLst/>
                <a:latin typeface="HelveticaNowText Light"/>
                <a:ea typeface="Calibri" panose="020F0502020204030204" pitchFamily="34" charset="0"/>
                <a:cs typeface="Times New Roman" panose="02020603050405020304" pitchFamily="18" charset="0"/>
              </a:rPr>
              <a:t>,</a:t>
            </a:r>
            <a:r>
              <a:rPr lang="fr-FR" sz="1200" b="1" dirty="0">
                <a:effectLst/>
                <a:latin typeface="HelveticaNowText Light"/>
                <a:ea typeface="Calibri" panose="020F0502020204030204" pitchFamily="34" charset="0"/>
                <a:cs typeface="Times New Roman" panose="02020603050405020304" pitchFamily="18" charset="0"/>
              </a:rPr>
              <a:t> Atlantic</a:t>
            </a:r>
            <a:r>
              <a:rPr lang="fr-FR" sz="1200" dirty="0">
                <a:effectLst/>
                <a:latin typeface="HelveticaNowText Light"/>
                <a:ea typeface="Calibri" panose="020F0502020204030204" pitchFamily="34" charset="0"/>
                <a:cs typeface="Times New Roman" panose="02020603050405020304" pitchFamily="18" charset="0"/>
              </a:rPr>
              <a:t> </a:t>
            </a:r>
            <a:r>
              <a:rPr lang="fr-FR" sz="1200" b="1" dirty="0">
                <a:effectLst/>
                <a:latin typeface="HelveticaNowText Light"/>
                <a:ea typeface="Calibri" panose="020F0502020204030204" pitchFamily="34" charset="0"/>
                <a:cs typeface="Times New Roman" panose="02020603050405020304" pitchFamily="18" charset="0"/>
              </a:rPr>
              <a:t>Cocoa</a:t>
            </a:r>
            <a:r>
              <a:rPr lang="fr-FR" sz="1200" dirty="0">
                <a:effectLst/>
                <a:latin typeface="HelveticaNowText Light"/>
                <a:ea typeface="Calibri" panose="020F0502020204030204" pitchFamily="34" charset="0"/>
                <a:cs typeface="Times New Roman" panose="02020603050405020304" pitchFamily="18" charset="0"/>
              </a:rPr>
              <a:t>.</a:t>
            </a:r>
          </a:p>
          <a:p>
            <a:pPr algn="just"/>
            <a:endParaRPr lang="fr-FR" sz="1200" kern="100" dirty="0">
              <a:latin typeface="HelveticaNowText Ligh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kern="100" dirty="0">
                <a:effectLst/>
                <a:latin typeface="HelveticaNowText Light"/>
                <a:ea typeface="Calibri" panose="020F0502020204030204" pitchFamily="34" charset="0"/>
                <a:cs typeface="Times New Roman" panose="02020603050405020304" pitchFamily="18" charset="0"/>
              </a:rPr>
              <a:t>Son objectif principal qui   est d’</a:t>
            </a:r>
            <a:r>
              <a:rPr lang="fr-FR" sz="1200" b="1" kern="100" dirty="0">
                <a:effectLst/>
                <a:latin typeface="HelveticaNowText Light"/>
                <a:ea typeface="Calibri" panose="020F0502020204030204" pitchFamily="34" charset="0"/>
                <a:cs typeface="Times New Roman" panose="02020603050405020304" pitchFamily="18" charset="0"/>
              </a:rPr>
              <a:t>ajouter de la valeur à notre cacao</a:t>
            </a:r>
            <a:r>
              <a:rPr lang="fr-FR" sz="1200" kern="100" dirty="0">
                <a:effectLst/>
                <a:latin typeface="HelveticaNowText Light"/>
                <a:ea typeface="Calibri" panose="020F0502020204030204" pitchFamily="34" charset="0"/>
                <a:cs typeface="Times New Roman" panose="02020603050405020304" pitchFamily="18" charset="0"/>
              </a:rPr>
              <a:t> vise son atteinte par l’introduction d’une gamme constituée de plusieurs produits de chocolaterie et de confiserie, sous des formes novatrices et singulières. Ce qui sans contredit, contribuera à faire du </a:t>
            </a:r>
            <a:r>
              <a:rPr lang="fr-FR" sz="1200" b="1" kern="100" dirty="0">
                <a:effectLst/>
                <a:latin typeface="HelveticaNowText Light"/>
                <a:ea typeface="Calibri" panose="020F0502020204030204" pitchFamily="34" charset="0"/>
                <a:cs typeface="Times New Roman" panose="02020603050405020304" pitchFamily="18" charset="0"/>
              </a:rPr>
              <a:t>Made In Cameroun</a:t>
            </a:r>
            <a:r>
              <a:rPr lang="fr-FR" sz="1200" kern="100" dirty="0">
                <a:effectLst/>
                <a:latin typeface="HelveticaNowText Light"/>
                <a:ea typeface="Calibri" panose="020F0502020204030204" pitchFamily="34" charset="0"/>
                <a:cs typeface="Times New Roman" panose="02020603050405020304" pitchFamily="18" charset="0"/>
              </a:rPr>
              <a:t>, un label crédible dans la sous-région et au-delà.</a:t>
            </a:r>
            <a:endParaRPr lang="en-GB" sz="1200" kern="100" dirty="0">
              <a:effectLst/>
              <a:latin typeface="HelveticaNowText Ligh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300" dirty="0"/>
          </a:p>
        </p:txBody>
      </p:sp>
      <p:sp>
        <p:nvSpPr>
          <p:cNvPr id="16" name="TextBox 15">
            <a:extLst>
              <a:ext uri="{FF2B5EF4-FFF2-40B4-BE49-F238E27FC236}">
                <a16:creationId xmlns:a16="http://schemas.microsoft.com/office/drawing/2014/main" id="{68D1660A-6689-15FE-9C15-D7DEDB9B86FF}"/>
              </a:ext>
            </a:extLst>
          </p:cNvPr>
          <p:cNvSpPr txBox="1"/>
          <p:nvPr/>
        </p:nvSpPr>
        <p:spPr>
          <a:xfrm>
            <a:off x="355736" y="3444520"/>
            <a:ext cx="2766539" cy="1277273"/>
          </a:xfrm>
          <a:prstGeom prst="rect">
            <a:avLst/>
          </a:prstGeom>
          <a:noFill/>
        </p:spPr>
        <p:txBody>
          <a:bodyPr wrap="square" rtlCol="0">
            <a:spAutoFit/>
          </a:bodyPr>
          <a:lstStyle/>
          <a:p>
            <a:pPr algn="just"/>
            <a:r>
              <a:rPr lang="fr-FR" sz="1100" dirty="0">
                <a:effectLst/>
                <a:latin typeface="HelveticaNowText Light"/>
                <a:ea typeface="Calibri" panose="020F0502020204030204" pitchFamily="34" charset="0"/>
                <a:cs typeface="Times New Roman" panose="02020603050405020304" pitchFamily="18" charset="0"/>
              </a:rPr>
              <a:t>Dans un contexte où l’immigration et l’auto emploi s’invitent de force à de nombreux débats sur le présent et l’avenir socio-économique de notre pays, le tissu industriel camerounais s’est discrètement renforcé par l’arrivée de </a:t>
            </a:r>
            <a:r>
              <a:rPr lang="fr-FR" sz="1100" b="1" dirty="0">
                <a:effectLst/>
                <a:latin typeface="HelveticaNowText Light"/>
                <a:ea typeface="Calibri" panose="020F0502020204030204" pitchFamily="34" charset="0"/>
                <a:cs typeface="Times New Roman" panose="02020603050405020304" pitchFamily="18" charset="0"/>
              </a:rPr>
              <a:t>AFRICA PROCESSING COMPANY.</a:t>
            </a:r>
            <a:endParaRPr lang="en-GB" sz="1300" dirty="0">
              <a:latin typeface="HelveticaNowText Light"/>
            </a:endParaRPr>
          </a:p>
        </p:txBody>
      </p:sp>
      <p:sp>
        <p:nvSpPr>
          <p:cNvPr id="3" name="TextBox 2">
            <a:extLst>
              <a:ext uri="{FF2B5EF4-FFF2-40B4-BE49-F238E27FC236}">
                <a16:creationId xmlns:a16="http://schemas.microsoft.com/office/drawing/2014/main" id="{A5611EB2-EB47-BA04-9ECE-96AC74B1CC94}"/>
              </a:ext>
            </a:extLst>
          </p:cNvPr>
          <p:cNvSpPr txBox="1"/>
          <p:nvPr/>
        </p:nvSpPr>
        <p:spPr>
          <a:xfrm>
            <a:off x="1111250" y="3033991"/>
            <a:ext cx="1066800" cy="215444"/>
          </a:xfrm>
          <a:prstGeom prst="rect">
            <a:avLst/>
          </a:prstGeom>
          <a:noFill/>
        </p:spPr>
        <p:txBody>
          <a:bodyPr wrap="square" rtlCol="0">
            <a:spAutoFit/>
          </a:bodyPr>
          <a:lstStyle/>
          <a:p>
            <a:r>
              <a:rPr lang="en-GB" sz="800" dirty="0">
                <a:latin typeface="Abadi Extra Light" panose="020F0502020204030204" pitchFamily="34" charset="0"/>
              </a:rPr>
              <a:t>Lisette Claudia TAME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6BCEAE-1F6C-9C5F-43F1-30DAAB025906}"/>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8D4510F-EE8F-FF2B-43F8-579A8D172C41}"/>
              </a:ext>
            </a:extLst>
          </p:cNvPr>
          <p:cNvPicPr/>
          <p:nvPr/>
        </p:nvPicPr>
        <p:blipFill>
          <a:blip r:embed="rId2">
            <a:extLst>
              <a:ext uri="{28A0092B-C50C-407E-A947-70E740481C1C}">
                <a14:useLocalDpi xmlns:a14="http://schemas.microsoft.com/office/drawing/2010/main" val="0"/>
              </a:ext>
            </a:extLst>
          </a:blip>
          <a:srcRect/>
          <a:stretch/>
        </p:blipFill>
        <p:spPr>
          <a:xfrm>
            <a:off x="4329654" y="192688"/>
            <a:ext cx="3029996" cy="4766662"/>
          </a:xfrm>
          <a:prstGeom prst="rect">
            <a:avLst/>
          </a:prstGeom>
        </p:spPr>
      </p:pic>
      <p:sp>
        <p:nvSpPr>
          <p:cNvPr id="3" name="object 3">
            <a:extLst>
              <a:ext uri="{FF2B5EF4-FFF2-40B4-BE49-F238E27FC236}">
                <a16:creationId xmlns:a16="http://schemas.microsoft.com/office/drawing/2014/main" id="{8A53CE97-CCD1-0836-29BE-B08D65B5EBC1}"/>
              </a:ext>
            </a:extLst>
          </p:cNvPr>
          <p:cNvSpPr txBox="1"/>
          <p:nvPr/>
        </p:nvSpPr>
        <p:spPr>
          <a:xfrm>
            <a:off x="501650" y="844550"/>
            <a:ext cx="3663950" cy="579646"/>
          </a:xfrm>
          <a:prstGeom prst="rect">
            <a:avLst/>
          </a:prstGeom>
        </p:spPr>
        <p:txBody>
          <a:bodyPr vert="horz" wrap="square" lIns="0" tIns="12700" rIns="0" bIns="0" rtlCol="0">
            <a:spAutoFit/>
          </a:bodyPr>
          <a:lstStyle/>
          <a:p>
            <a:pPr marL="12700">
              <a:lnSpc>
                <a:spcPct val="100000"/>
              </a:lnSpc>
              <a:spcBef>
                <a:spcPts val="100"/>
              </a:spcBef>
            </a:pPr>
            <a:r>
              <a:rPr lang="en-GB" sz="1800" b="1" dirty="0">
                <a:solidFill>
                  <a:srgbClr val="B21F2A"/>
                </a:solidFill>
                <a:latin typeface="Poppins SemiBold"/>
                <a:cs typeface="Poppins SemiBold"/>
              </a:rPr>
              <a:t>AFRICA PROCESSING </a:t>
            </a:r>
          </a:p>
          <a:p>
            <a:pPr marL="12700">
              <a:lnSpc>
                <a:spcPct val="100000"/>
              </a:lnSpc>
              <a:spcBef>
                <a:spcPts val="100"/>
              </a:spcBef>
            </a:pPr>
            <a:r>
              <a:rPr lang="en-GB" sz="1800" b="1" dirty="0">
                <a:solidFill>
                  <a:srgbClr val="B21F2A"/>
                </a:solidFill>
                <a:latin typeface="Poppins SemiBold"/>
                <a:cs typeface="Poppins SemiBold"/>
              </a:rPr>
              <a:t>COMPANY</a:t>
            </a:r>
            <a:endParaRPr sz="1800" dirty="0">
              <a:latin typeface="Poppins SemiBold"/>
              <a:cs typeface="Poppins SemiBold"/>
            </a:endParaRPr>
          </a:p>
        </p:txBody>
      </p:sp>
      <p:sp>
        <p:nvSpPr>
          <p:cNvPr id="4" name="object 4">
            <a:extLst>
              <a:ext uri="{FF2B5EF4-FFF2-40B4-BE49-F238E27FC236}">
                <a16:creationId xmlns:a16="http://schemas.microsoft.com/office/drawing/2014/main" id="{B0EAE7C1-3CCE-BADC-CA88-1F49E9A07D9A}"/>
              </a:ext>
            </a:extLst>
          </p:cNvPr>
          <p:cNvSpPr txBox="1"/>
          <p:nvPr/>
        </p:nvSpPr>
        <p:spPr>
          <a:xfrm>
            <a:off x="501650" y="1758950"/>
            <a:ext cx="2877597" cy="2503249"/>
          </a:xfrm>
          <a:prstGeom prst="rect">
            <a:avLst/>
          </a:prstGeom>
        </p:spPr>
        <p:txBody>
          <a:bodyPr vert="horz" wrap="square" lIns="0" tIns="12700" rIns="0" bIns="0" rtlCol="0">
            <a:spAutoFit/>
          </a:bodyPr>
          <a:lstStyle/>
          <a:p>
            <a:pPr marL="12700" marR="5080" algn="l">
              <a:lnSpc>
                <a:spcPct val="100000"/>
              </a:lnSpc>
              <a:spcBef>
                <a:spcPts val="100"/>
              </a:spcBef>
            </a:pPr>
            <a:r>
              <a:rPr lang="fr-FR" sz="1200" dirty="0">
                <a:solidFill>
                  <a:srgbClr val="414042"/>
                </a:solidFill>
                <a:latin typeface="HelveticaNowText Light"/>
                <a:cs typeface="HelveticaNowText Light"/>
              </a:rPr>
              <a:t>C</a:t>
            </a:r>
            <a:r>
              <a:rPr lang="fr-FR" sz="1200" b="0" dirty="0">
                <a:solidFill>
                  <a:srgbClr val="414042"/>
                </a:solidFill>
                <a:latin typeface="HelveticaNowText Light"/>
                <a:cs typeface="HelveticaNowText Light"/>
              </a:rPr>
              <a:t>’est</a:t>
            </a:r>
            <a:r>
              <a:rPr lang="fr-FR" sz="1200" dirty="0">
                <a:solidFill>
                  <a:srgbClr val="414042"/>
                </a:solidFill>
                <a:latin typeface="HelveticaNowText Light"/>
                <a:cs typeface="HelveticaNowText Light"/>
              </a:rPr>
              <a:t>:</a:t>
            </a:r>
          </a:p>
          <a:p>
            <a:pPr marL="184150" marR="5080" indent="-171450" algn="l">
              <a:lnSpc>
                <a:spcPct val="100000"/>
              </a:lnSpc>
              <a:spcBef>
                <a:spcPts val="100"/>
              </a:spcBef>
              <a:buFont typeface="Arial" panose="020B0604020202020204" pitchFamily="34" charset="0"/>
              <a:buChar char="•"/>
            </a:pPr>
            <a:r>
              <a:rPr lang="fr-FR" sz="1200" b="0" dirty="0">
                <a:solidFill>
                  <a:srgbClr val="414042"/>
                </a:solidFill>
                <a:latin typeface="HelveticaNowText Light"/>
                <a:cs typeface="HelveticaNowText Light"/>
              </a:rPr>
              <a:t>Un site de production à </a:t>
            </a:r>
            <a:r>
              <a:rPr lang="fr-FR" sz="1200" b="1" dirty="0">
                <a:solidFill>
                  <a:srgbClr val="414042"/>
                </a:solidFill>
                <a:latin typeface="HelveticaNowText Light"/>
                <a:cs typeface="HelveticaNowText Light"/>
              </a:rPr>
              <a:t>MBANKOMO</a:t>
            </a:r>
          </a:p>
          <a:p>
            <a:pPr marL="184150" marR="5080" indent="-171450" algn="l">
              <a:lnSpc>
                <a:spcPct val="100000"/>
              </a:lnSpc>
              <a:spcBef>
                <a:spcPts val="100"/>
              </a:spcBef>
              <a:buFont typeface="Arial" panose="020B0604020202020204" pitchFamily="34" charset="0"/>
              <a:buChar char="•"/>
            </a:pPr>
            <a:r>
              <a:rPr lang="fr-FR" sz="1200" b="0" dirty="0">
                <a:solidFill>
                  <a:srgbClr val="414042"/>
                </a:solidFill>
                <a:latin typeface="HelveticaNowText Light"/>
                <a:cs typeface="HelveticaNowText Light"/>
              </a:rPr>
              <a:t>Un site à </a:t>
            </a:r>
            <a:r>
              <a:rPr lang="fr-FR" sz="1200" b="1" dirty="0">
                <a:solidFill>
                  <a:srgbClr val="414042"/>
                </a:solidFill>
                <a:latin typeface="HelveticaNowText Light"/>
                <a:cs typeface="HelveticaNowText Light"/>
              </a:rPr>
              <a:t>Douala</a:t>
            </a:r>
            <a:r>
              <a:rPr lang="fr-FR" sz="1200" b="0" dirty="0">
                <a:solidFill>
                  <a:srgbClr val="414042"/>
                </a:solidFill>
                <a:latin typeface="HelveticaNowText Light"/>
                <a:cs typeface="HelveticaNowText Light"/>
              </a:rPr>
              <a:t> pour les opérations commerciales (</a:t>
            </a:r>
            <a:r>
              <a:rPr lang="fr-FR" sz="1200" b="1" dirty="0">
                <a:solidFill>
                  <a:schemeClr val="tx1"/>
                </a:solidFill>
                <a:latin typeface="HelveticaNowText Light"/>
                <a:cs typeface="HelveticaNowText Light"/>
              </a:rPr>
              <a:t>Import-Export notamment</a:t>
            </a:r>
            <a:r>
              <a:rPr lang="fr-FR" sz="1200" b="0" dirty="0">
                <a:solidFill>
                  <a:srgbClr val="414042"/>
                </a:solidFill>
                <a:latin typeface="HelveticaNowText Light"/>
                <a:cs typeface="HelveticaNowText Light"/>
              </a:rPr>
              <a:t>)</a:t>
            </a:r>
          </a:p>
          <a:p>
            <a:pPr marL="184150" marR="5080" indent="-171450" algn="l">
              <a:lnSpc>
                <a:spcPct val="100000"/>
              </a:lnSpc>
              <a:spcBef>
                <a:spcPts val="100"/>
              </a:spcBef>
              <a:buFont typeface="Arial" panose="020B0604020202020204" pitchFamily="34" charset="0"/>
              <a:buChar char="•"/>
            </a:pPr>
            <a:r>
              <a:rPr lang="fr-FR" sz="1200" b="1" dirty="0">
                <a:solidFill>
                  <a:schemeClr val="tx1"/>
                </a:solidFill>
                <a:latin typeface="HelveticaNowText Light"/>
                <a:cs typeface="HelveticaNowText Light"/>
              </a:rPr>
              <a:t>1500 tonnes </a:t>
            </a:r>
            <a:r>
              <a:rPr lang="fr-FR" sz="1200" b="0" dirty="0">
                <a:solidFill>
                  <a:srgbClr val="414042"/>
                </a:solidFill>
                <a:latin typeface="HelveticaNowText Light"/>
                <a:cs typeface="HelveticaNowText Light"/>
              </a:rPr>
              <a:t>de </a:t>
            </a:r>
            <a:r>
              <a:rPr lang="fr-FR" sz="1200" b="1" dirty="0">
                <a:solidFill>
                  <a:srgbClr val="414042"/>
                </a:solidFill>
                <a:latin typeface="HelveticaNowText Light"/>
                <a:cs typeface="HelveticaNowText Light"/>
              </a:rPr>
              <a:t>produits semi finis/an</a:t>
            </a:r>
          </a:p>
          <a:p>
            <a:pPr marL="184150" marR="5080" indent="-171450" algn="l">
              <a:lnSpc>
                <a:spcPct val="100000"/>
              </a:lnSpc>
              <a:spcBef>
                <a:spcPts val="100"/>
              </a:spcBef>
              <a:buFont typeface="Arial" panose="020B0604020202020204" pitchFamily="34" charset="0"/>
              <a:buChar char="•"/>
            </a:pPr>
            <a:r>
              <a:rPr lang="fr-FR" sz="1200" b="1" dirty="0">
                <a:solidFill>
                  <a:schemeClr val="tx1"/>
                </a:solidFill>
                <a:latin typeface="HelveticaNowText Light"/>
                <a:cs typeface="HelveticaNowText Light"/>
              </a:rPr>
              <a:t>23 produits </a:t>
            </a:r>
            <a:r>
              <a:rPr lang="fr-FR" sz="1200" b="0" dirty="0">
                <a:solidFill>
                  <a:srgbClr val="414042"/>
                </a:solidFill>
                <a:latin typeface="HelveticaNowText Light"/>
                <a:cs typeface="HelveticaNowText Light"/>
              </a:rPr>
              <a:t>différents </a:t>
            </a:r>
          </a:p>
          <a:p>
            <a:pPr marL="184150" marR="5080" indent="-171450" algn="l">
              <a:lnSpc>
                <a:spcPct val="100000"/>
              </a:lnSpc>
              <a:spcBef>
                <a:spcPts val="100"/>
              </a:spcBef>
              <a:buFont typeface="Arial" panose="020B0604020202020204" pitchFamily="34" charset="0"/>
              <a:buChar char="•"/>
            </a:pPr>
            <a:r>
              <a:rPr lang="fr-FR" sz="1200" b="1" dirty="0">
                <a:solidFill>
                  <a:schemeClr val="tx1"/>
                </a:solidFill>
                <a:latin typeface="HelveticaNowText Light"/>
                <a:cs typeface="HelveticaNowText Light"/>
              </a:rPr>
              <a:t>2000 tonnes </a:t>
            </a:r>
            <a:r>
              <a:rPr lang="fr-FR" sz="1200" b="0" dirty="0">
                <a:solidFill>
                  <a:srgbClr val="414042"/>
                </a:solidFill>
                <a:latin typeface="HelveticaNowText Light"/>
                <a:cs typeface="HelveticaNowText Light"/>
              </a:rPr>
              <a:t>de </a:t>
            </a:r>
            <a:r>
              <a:rPr lang="fr-FR" sz="1200" b="1" dirty="0">
                <a:solidFill>
                  <a:srgbClr val="414042"/>
                </a:solidFill>
                <a:latin typeface="HelveticaNowText Light"/>
                <a:cs typeface="HelveticaNowText Light"/>
              </a:rPr>
              <a:t>produits finis </a:t>
            </a:r>
          </a:p>
          <a:p>
            <a:pPr marL="184150" marR="5080" indent="-171450" algn="l">
              <a:lnSpc>
                <a:spcPct val="100000"/>
              </a:lnSpc>
              <a:spcBef>
                <a:spcPts val="100"/>
              </a:spcBef>
              <a:buFont typeface="Arial" panose="020B0604020202020204" pitchFamily="34" charset="0"/>
              <a:buChar char="•"/>
            </a:pPr>
            <a:r>
              <a:rPr lang="fr-FR" sz="1200" b="0" dirty="0">
                <a:solidFill>
                  <a:srgbClr val="414042"/>
                </a:solidFill>
                <a:latin typeface="HelveticaNowText Light"/>
                <a:cs typeface="HelveticaNowText Light"/>
              </a:rPr>
              <a:t>Un bras d’appui pour les industries de transformation </a:t>
            </a:r>
            <a:r>
              <a:rPr lang="fr-FR" sz="1200" b="1" dirty="0">
                <a:solidFill>
                  <a:srgbClr val="414042"/>
                </a:solidFill>
                <a:latin typeface="HelveticaNowText Light"/>
                <a:cs typeface="HelveticaNowText Light"/>
              </a:rPr>
              <a:t>locales</a:t>
            </a:r>
            <a:r>
              <a:rPr lang="fr-FR" sz="1200" b="0" dirty="0">
                <a:solidFill>
                  <a:srgbClr val="414042"/>
                </a:solidFill>
                <a:latin typeface="HelveticaNowText Light"/>
                <a:cs typeface="HelveticaNowText Light"/>
              </a:rPr>
              <a:t> et </a:t>
            </a:r>
            <a:r>
              <a:rPr lang="fr-FR" sz="1200" b="1" dirty="0">
                <a:solidFill>
                  <a:srgbClr val="414042"/>
                </a:solidFill>
                <a:latin typeface="HelveticaNowText Light"/>
                <a:cs typeface="HelveticaNowText Light"/>
              </a:rPr>
              <a:t>régionales</a:t>
            </a:r>
          </a:p>
          <a:p>
            <a:pPr marL="184150" marR="5080" indent="-171450" algn="l">
              <a:lnSpc>
                <a:spcPct val="100000"/>
              </a:lnSpc>
              <a:spcBef>
                <a:spcPts val="100"/>
              </a:spcBef>
              <a:buFont typeface="Arial" panose="020B0604020202020204" pitchFamily="34" charset="0"/>
              <a:buChar char="•"/>
            </a:pPr>
            <a:r>
              <a:rPr lang="fr-FR" sz="1200" b="0" dirty="0">
                <a:solidFill>
                  <a:srgbClr val="414042"/>
                </a:solidFill>
                <a:latin typeface="HelveticaNowText Light"/>
                <a:cs typeface="HelveticaNowText Light"/>
              </a:rPr>
              <a:t>Un pont qui relie le Cameroun à L’Extérieur (</a:t>
            </a:r>
            <a:r>
              <a:rPr lang="fr-FR" sz="1200" b="1" dirty="0">
                <a:solidFill>
                  <a:srgbClr val="414042"/>
                </a:solidFill>
                <a:latin typeface="HelveticaNowText Light"/>
                <a:cs typeface="HelveticaNowText Light"/>
              </a:rPr>
              <a:t>Maroc, Chine, Italie, </a:t>
            </a:r>
            <a:r>
              <a:rPr lang="fr-FR" sz="1200" b="0" dirty="0">
                <a:solidFill>
                  <a:srgbClr val="414042"/>
                </a:solidFill>
                <a:latin typeface="HelveticaNowText Light"/>
                <a:cs typeface="HelveticaNowText Light"/>
              </a:rPr>
              <a:t>etc.)</a:t>
            </a:r>
          </a:p>
        </p:txBody>
      </p:sp>
      <p:sp>
        <p:nvSpPr>
          <p:cNvPr id="5" name="object 5">
            <a:extLst>
              <a:ext uri="{FF2B5EF4-FFF2-40B4-BE49-F238E27FC236}">
                <a16:creationId xmlns:a16="http://schemas.microsoft.com/office/drawing/2014/main" id="{A27FAF6D-CD42-9C6A-F215-9F89807C1560}"/>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6" name="object 6">
            <a:extLst>
              <a:ext uri="{FF2B5EF4-FFF2-40B4-BE49-F238E27FC236}">
                <a16:creationId xmlns:a16="http://schemas.microsoft.com/office/drawing/2014/main" id="{6A506EF9-4648-6D50-B354-3329F5E1BF2E}"/>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7" name="object 7">
            <a:extLst>
              <a:ext uri="{FF2B5EF4-FFF2-40B4-BE49-F238E27FC236}">
                <a16:creationId xmlns:a16="http://schemas.microsoft.com/office/drawing/2014/main" id="{C4D2023A-8353-57B0-B708-6264DD69BB9C}"/>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3</a:t>
            </a:fld>
            <a:endParaRPr spc="-25" dirty="0"/>
          </a:p>
        </p:txBody>
      </p:sp>
    </p:spTree>
    <p:extLst>
      <p:ext uri="{BB962C8B-B14F-4D97-AF65-F5344CB8AC3E}">
        <p14:creationId xmlns:p14="http://schemas.microsoft.com/office/powerpoint/2010/main" val="366815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5346001"/>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3592195">
              <a:lnSpc>
                <a:spcPct val="100000"/>
              </a:lnSpc>
              <a:spcBef>
                <a:spcPts val="100"/>
              </a:spcBef>
            </a:pPr>
            <a:r>
              <a:rPr sz="1700" b="1" dirty="0">
                <a:solidFill>
                  <a:srgbClr val="B21F2A"/>
                </a:solidFill>
                <a:latin typeface="Poppins SemiBold"/>
                <a:cs typeface="Poppins SemiBold"/>
              </a:rPr>
              <a:t>NOTRE</a:t>
            </a:r>
            <a:r>
              <a:rPr sz="1700" b="1" spc="-5" dirty="0">
                <a:solidFill>
                  <a:srgbClr val="B21F2A"/>
                </a:solidFill>
                <a:latin typeface="Poppins SemiBold"/>
                <a:cs typeface="Poppins SemiBold"/>
              </a:rPr>
              <a:t> </a:t>
            </a:r>
            <a:r>
              <a:rPr sz="1700" b="1" dirty="0">
                <a:solidFill>
                  <a:srgbClr val="323031"/>
                </a:solidFill>
                <a:latin typeface="Poppins SemiBold"/>
                <a:cs typeface="Poppins SemiBold"/>
              </a:rPr>
              <a:t>SAVOIR-</a:t>
            </a:r>
            <a:r>
              <a:rPr sz="1700" b="1" spc="-10" dirty="0">
                <a:solidFill>
                  <a:srgbClr val="323031"/>
                </a:solidFill>
                <a:latin typeface="Poppins SemiBold"/>
                <a:cs typeface="Poppins SemiBold"/>
              </a:rPr>
              <a:t>FAIRE</a:t>
            </a:r>
            <a:endParaRPr sz="1700" dirty="0">
              <a:latin typeface="Poppins SemiBold"/>
              <a:cs typeface="Poppins SemiBold"/>
            </a:endParaRPr>
          </a:p>
        </p:txBody>
      </p:sp>
      <p:sp>
        <p:nvSpPr>
          <p:cNvPr id="4" name="object 4"/>
          <p:cNvSpPr txBox="1"/>
          <p:nvPr/>
        </p:nvSpPr>
        <p:spPr>
          <a:xfrm>
            <a:off x="4024231" y="895251"/>
            <a:ext cx="2980690" cy="1117600"/>
          </a:xfrm>
          <a:prstGeom prst="rect">
            <a:avLst/>
          </a:prstGeom>
        </p:spPr>
        <p:txBody>
          <a:bodyPr vert="horz" wrap="square" lIns="0" tIns="12700" rIns="0" bIns="0" rtlCol="0">
            <a:spAutoFit/>
          </a:bodyPr>
          <a:lstStyle/>
          <a:p>
            <a:pPr marL="12700">
              <a:lnSpc>
                <a:spcPts val="1420"/>
              </a:lnSpc>
              <a:spcBef>
                <a:spcPts val="100"/>
              </a:spcBef>
            </a:pPr>
            <a:r>
              <a:rPr sz="1200" b="1" dirty="0">
                <a:solidFill>
                  <a:srgbClr val="414042"/>
                </a:solidFill>
                <a:latin typeface="HelveticaNowText Bold"/>
                <a:cs typeface="HelveticaNowText Bold"/>
              </a:rPr>
              <a:t>Produits industriels</a:t>
            </a:r>
            <a:r>
              <a:rPr sz="1200" b="1" spc="35" dirty="0">
                <a:solidFill>
                  <a:srgbClr val="414042"/>
                </a:solidFill>
                <a:latin typeface="HelveticaNowText Bold"/>
                <a:cs typeface="HelveticaNowText Bold"/>
              </a:rPr>
              <a:t> </a:t>
            </a:r>
            <a:r>
              <a:rPr sz="1200" b="0" spc="-50" dirty="0">
                <a:solidFill>
                  <a:srgbClr val="414042"/>
                </a:solidFill>
                <a:latin typeface="HelveticaNowText Light"/>
                <a:cs typeface="HelveticaNowText Light"/>
              </a:rPr>
              <a:t>:</a:t>
            </a:r>
            <a:endParaRPr sz="1200" dirty="0">
              <a:latin typeface="HelveticaNowText Light"/>
              <a:cs typeface="HelveticaNowText Light"/>
            </a:endParaRPr>
          </a:p>
          <a:p>
            <a:pPr marL="12700" marR="5080">
              <a:lnSpc>
                <a:spcPts val="1200"/>
              </a:lnSpc>
              <a:spcBef>
                <a:spcPts val="20"/>
              </a:spcBef>
            </a:pPr>
            <a:r>
              <a:rPr sz="1000" b="0" dirty="0">
                <a:solidFill>
                  <a:srgbClr val="414042"/>
                </a:solidFill>
                <a:latin typeface="HelveticaNowText Light"/>
                <a:cs typeface="HelveticaNowText Light"/>
              </a:rPr>
              <a:t>destinés aux</a:t>
            </a:r>
            <a:r>
              <a:rPr sz="1000" b="0" spc="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industries</a:t>
            </a:r>
            <a:r>
              <a:rPr sz="1000" b="0" spc="5"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agroalimentaires</a:t>
            </a:r>
            <a:r>
              <a:rPr sz="1000" b="0" spc="5" dirty="0">
                <a:solidFill>
                  <a:srgbClr val="414042"/>
                </a:solidFill>
                <a:latin typeface="HelveticaNowText Light"/>
                <a:cs typeface="HelveticaNowText Light"/>
              </a:rPr>
              <a:t> </a:t>
            </a:r>
            <a:r>
              <a:rPr sz="1000" b="0" spc="-25" dirty="0">
                <a:solidFill>
                  <a:srgbClr val="414042"/>
                </a:solidFill>
                <a:latin typeface="HelveticaNowText Light"/>
                <a:cs typeface="HelveticaNowText Light"/>
              </a:rPr>
              <a:t>et </a:t>
            </a:r>
            <a:r>
              <a:rPr sz="1000" b="0" dirty="0">
                <a:solidFill>
                  <a:srgbClr val="414042"/>
                </a:solidFill>
                <a:latin typeface="HelveticaNowText Light"/>
                <a:cs typeface="HelveticaNowText Light"/>
              </a:rPr>
              <a:t>cosmétiques,</a:t>
            </a:r>
            <a:r>
              <a:rPr sz="1000" b="0" spc="-3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aux</a:t>
            </a:r>
            <a:r>
              <a:rPr sz="1000" b="0" spc="-3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boulangeries</a:t>
            </a:r>
            <a:r>
              <a:rPr sz="1000" b="0" spc="-3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et</a:t>
            </a:r>
            <a:r>
              <a:rPr sz="1000" b="0" spc="-3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aux</a:t>
            </a:r>
            <a:r>
              <a:rPr sz="1000" b="0" spc="-35"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pâtisseries.</a:t>
            </a:r>
            <a:endParaRPr sz="1000" dirty="0">
              <a:latin typeface="HelveticaNowText Light"/>
              <a:cs typeface="HelveticaNowText Light"/>
            </a:endParaRPr>
          </a:p>
          <a:p>
            <a:pPr marL="169545" indent="-156845">
              <a:lnSpc>
                <a:spcPct val="100000"/>
              </a:lnSpc>
              <a:spcBef>
                <a:spcPts val="1160"/>
              </a:spcBef>
              <a:buFont typeface="Poppins Medium"/>
              <a:buChar char="•"/>
              <a:tabLst>
                <a:tab pos="169545" algn="l"/>
              </a:tabLst>
            </a:pPr>
            <a:r>
              <a:rPr sz="1000" b="0" dirty="0">
                <a:solidFill>
                  <a:srgbClr val="414042"/>
                </a:solidFill>
                <a:latin typeface="HelveticaNowText Light"/>
                <a:cs typeface="HelveticaNowText Light"/>
              </a:rPr>
              <a:t>Poudre</a:t>
            </a:r>
            <a:r>
              <a:rPr sz="1000" b="0" spc="-2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a:t>
            </a:r>
            <a:r>
              <a:rPr sz="1000" b="0" spc="-2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cacao</a:t>
            </a:r>
            <a:r>
              <a:rPr sz="1000" b="0" spc="-2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naturelle</a:t>
            </a:r>
            <a:r>
              <a:rPr sz="1000" b="0" spc="-2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et</a:t>
            </a:r>
            <a:r>
              <a:rPr sz="1000" b="0" spc="-20"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alcalinisée</a:t>
            </a:r>
            <a:endParaRPr sz="1000" dirty="0">
              <a:latin typeface="HelveticaNowText Light"/>
              <a:cs typeface="HelveticaNowText Light"/>
            </a:endParaRPr>
          </a:p>
          <a:p>
            <a:pPr marL="169545" indent="-156845">
              <a:lnSpc>
                <a:spcPct val="100000"/>
              </a:lnSpc>
              <a:buFont typeface="Poppins Medium"/>
              <a:buChar char="•"/>
              <a:tabLst>
                <a:tab pos="169545" algn="l"/>
              </a:tabLst>
            </a:pPr>
            <a:r>
              <a:rPr sz="1000" b="0" dirty="0">
                <a:solidFill>
                  <a:srgbClr val="414042"/>
                </a:solidFill>
                <a:latin typeface="HelveticaNowText Light"/>
                <a:cs typeface="HelveticaNowText Light"/>
              </a:rPr>
              <a:t>Beurre</a:t>
            </a:r>
            <a:r>
              <a:rPr sz="1000" b="0" spc="-2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a:t>
            </a:r>
            <a:r>
              <a:rPr sz="1000" b="0" spc="-20"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cacao</a:t>
            </a:r>
            <a:endParaRPr sz="1000" dirty="0">
              <a:latin typeface="HelveticaNowText Light"/>
              <a:cs typeface="HelveticaNowText Light"/>
            </a:endParaRPr>
          </a:p>
          <a:p>
            <a:pPr marL="169545" indent="-156845">
              <a:lnSpc>
                <a:spcPct val="100000"/>
              </a:lnSpc>
              <a:buFont typeface="Poppins Medium"/>
              <a:buChar char="•"/>
              <a:tabLst>
                <a:tab pos="169545" algn="l"/>
              </a:tabLst>
            </a:pPr>
            <a:r>
              <a:rPr sz="1000" b="0" dirty="0">
                <a:solidFill>
                  <a:srgbClr val="414042"/>
                </a:solidFill>
                <a:latin typeface="HelveticaNowText Light"/>
                <a:cs typeface="HelveticaNowText Light"/>
              </a:rPr>
              <a:t>Masse</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a:t>
            </a:r>
            <a:r>
              <a:rPr sz="1000" b="0" spc="-5"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cacao</a:t>
            </a:r>
            <a:endParaRPr sz="1000" dirty="0">
              <a:latin typeface="HelveticaNowText Light"/>
              <a:cs typeface="HelveticaNowText Light"/>
            </a:endParaRPr>
          </a:p>
        </p:txBody>
      </p:sp>
      <p:sp>
        <p:nvSpPr>
          <p:cNvPr id="5" name="object 5"/>
          <p:cNvSpPr txBox="1"/>
          <p:nvPr/>
        </p:nvSpPr>
        <p:spPr>
          <a:xfrm>
            <a:off x="4024231" y="2459301"/>
            <a:ext cx="2161540" cy="1574800"/>
          </a:xfrm>
          <a:prstGeom prst="rect">
            <a:avLst/>
          </a:prstGeom>
        </p:spPr>
        <p:txBody>
          <a:bodyPr vert="horz" wrap="square" lIns="0" tIns="12700" rIns="0" bIns="0" rtlCol="0">
            <a:spAutoFit/>
          </a:bodyPr>
          <a:lstStyle/>
          <a:p>
            <a:pPr marL="12700">
              <a:lnSpc>
                <a:spcPts val="1420"/>
              </a:lnSpc>
              <a:spcBef>
                <a:spcPts val="100"/>
              </a:spcBef>
            </a:pPr>
            <a:r>
              <a:rPr sz="1200" b="1" dirty="0">
                <a:solidFill>
                  <a:srgbClr val="414042"/>
                </a:solidFill>
                <a:latin typeface="HelveticaNowText Bold"/>
                <a:cs typeface="HelveticaNowText Bold"/>
              </a:rPr>
              <a:t>Produits finis</a:t>
            </a:r>
            <a:r>
              <a:rPr sz="1200" b="1" spc="-5" dirty="0">
                <a:solidFill>
                  <a:srgbClr val="414042"/>
                </a:solidFill>
                <a:latin typeface="HelveticaNowText Bold"/>
                <a:cs typeface="HelveticaNowText Bold"/>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2700">
              <a:lnSpc>
                <a:spcPts val="1180"/>
              </a:lnSpc>
            </a:pPr>
            <a:r>
              <a:rPr sz="1000" b="0" dirty="0">
                <a:solidFill>
                  <a:srgbClr val="414042"/>
                </a:solidFill>
                <a:latin typeface="HelveticaNowText Light"/>
                <a:cs typeface="HelveticaNowText Light"/>
              </a:rPr>
              <a:t>destinés</a:t>
            </a:r>
            <a:r>
              <a:rPr sz="1000" b="0" spc="-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à</a:t>
            </a:r>
            <a:r>
              <a:rPr sz="1000" b="0" spc="-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la</a:t>
            </a:r>
            <a:r>
              <a:rPr sz="1000" b="0" spc="-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consommation </a:t>
            </a:r>
            <a:r>
              <a:rPr sz="1000" b="0" spc="-10" dirty="0">
                <a:solidFill>
                  <a:srgbClr val="414042"/>
                </a:solidFill>
                <a:latin typeface="HelveticaNowText Light"/>
                <a:cs typeface="HelveticaNowText Light"/>
              </a:rPr>
              <a:t>directe.</a:t>
            </a:r>
            <a:endParaRPr sz="1000" dirty="0">
              <a:latin typeface="HelveticaNowText Light"/>
              <a:cs typeface="HelveticaNowText Light"/>
            </a:endParaRPr>
          </a:p>
          <a:p>
            <a:pPr marL="133350" indent="-120650">
              <a:lnSpc>
                <a:spcPct val="100000"/>
              </a:lnSpc>
              <a:spcBef>
                <a:spcPts val="1200"/>
              </a:spcBef>
              <a:buFont typeface="Poppins Light"/>
              <a:buChar char="•"/>
              <a:tabLst>
                <a:tab pos="133350" algn="l"/>
              </a:tabLst>
            </a:pPr>
            <a:r>
              <a:rPr sz="1000" b="0" dirty="0">
                <a:solidFill>
                  <a:srgbClr val="414042"/>
                </a:solidFill>
                <a:latin typeface="HelveticaNowText Light"/>
                <a:cs typeface="HelveticaNowText Light"/>
              </a:rPr>
              <a:t>Pâte</a:t>
            </a:r>
            <a:r>
              <a:rPr sz="1000" b="0" spc="-1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à</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tartiner</a:t>
            </a:r>
            <a:r>
              <a:rPr sz="1000" b="0" spc="-10"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Sticks</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pâte</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à</a:t>
            </a:r>
            <a:r>
              <a:rPr sz="1000" b="0" spc="-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tartiner</a:t>
            </a:r>
            <a:r>
              <a:rPr sz="1000" b="0" spc="-10"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Crème</a:t>
            </a:r>
            <a:r>
              <a:rPr sz="1000" b="0" spc="-1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dessert</a:t>
            </a:r>
            <a:r>
              <a:rPr sz="1000" b="0" spc="-15"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Compote</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de</a:t>
            </a:r>
            <a:r>
              <a:rPr sz="1000" b="0" spc="-1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cacao-banane</a:t>
            </a:r>
            <a:r>
              <a:rPr sz="1000" b="0" spc="-10"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Ananas</a:t>
            </a:r>
            <a:r>
              <a:rPr sz="1000" b="0" spc="-20"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enrobés</a:t>
            </a:r>
            <a:r>
              <a:rPr sz="1000" b="0" spc="-20"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Dattes</a:t>
            </a:r>
            <a:r>
              <a:rPr sz="1000" b="0" spc="-25" dirty="0">
                <a:solidFill>
                  <a:srgbClr val="414042"/>
                </a:solidFill>
                <a:latin typeface="HelveticaNowText Light"/>
                <a:cs typeface="HelveticaNowText Light"/>
              </a:rPr>
              <a:t> </a:t>
            </a:r>
            <a:r>
              <a:rPr sz="1000" b="0" dirty="0">
                <a:solidFill>
                  <a:srgbClr val="414042"/>
                </a:solidFill>
                <a:latin typeface="HelveticaNowText Light"/>
                <a:cs typeface="HelveticaNowText Light"/>
              </a:rPr>
              <a:t>enrobées</a:t>
            </a:r>
            <a:r>
              <a:rPr sz="1000" b="0" spc="-20" dirty="0">
                <a:solidFill>
                  <a:srgbClr val="414042"/>
                </a:solidFill>
                <a:latin typeface="HelveticaNowText Light"/>
                <a:cs typeface="HelveticaNowText Light"/>
              </a:rPr>
              <a:t> </a:t>
            </a:r>
            <a:r>
              <a:rPr sz="1000" b="0" spc="-50" dirty="0">
                <a:solidFill>
                  <a:srgbClr val="414042"/>
                </a:solidFill>
                <a:latin typeface="HelveticaNowText Light"/>
                <a:cs typeface="HelveticaNowText Light"/>
              </a:rPr>
              <a:t>;</a:t>
            </a:r>
            <a:endParaRPr sz="1000" dirty="0">
              <a:latin typeface="HelveticaNowText Light"/>
              <a:cs typeface="HelveticaNowText Light"/>
            </a:endParaRPr>
          </a:p>
          <a:p>
            <a:pPr marL="133350" indent="-120650">
              <a:lnSpc>
                <a:spcPct val="100000"/>
              </a:lnSpc>
              <a:buFont typeface="Poppins Light"/>
              <a:buChar char="•"/>
              <a:tabLst>
                <a:tab pos="133350" algn="l"/>
              </a:tabLst>
            </a:pPr>
            <a:r>
              <a:rPr sz="1000" b="0" dirty="0">
                <a:solidFill>
                  <a:srgbClr val="414042"/>
                </a:solidFill>
                <a:latin typeface="HelveticaNowText Light"/>
                <a:cs typeface="HelveticaNowText Light"/>
              </a:rPr>
              <a:t>Charbon</a:t>
            </a:r>
            <a:r>
              <a:rPr sz="1000" b="0" spc="-45" dirty="0">
                <a:solidFill>
                  <a:srgbClr val="414042"/>
                </a:solidFill>
                <a:latin typeface="HelveticaNowText Light"/>
                <a:cs typeface="HelveticaNowText Light"/>
              </a:rPr>
              <a:t> </a:t>
            </a:r>
            <a:r>
              <a:rPr sz="1000" b="0" spc="-10" dirty="0">
                <a:solidFill>
                  <a:srgbClr val="414042"/>
                </a:solidFill>
                <a:latin typeface="HelveticaNowText Light"/>
                <a:cs typeface="HelveticaNowText Light"/>
              </a:rPr>
              <a:t>écologique.</a:t>
            </a:r>
            <a:endParaRPr sz="1000" dirty="0">
              <a:latin typeface="HelveticaNowText Light"/>
              <a:cs typeface="HelveticaNowText Light"/>
            </a:endParaRPr>
          </a:p>
        </p:txBody>
      </p:sp>
      <p:grpSp>
        <p:nvGrpSpPr>
          <p:cNvPr id="6" name="object 6"/>
          <p:cNvGrpSpPr/>
          <p:nvPr/>
        </p:nvGrpSpPr>
        <p:grpSpPr>
          <a:xfrm>
            <a:off x="1320299" y="5085333"/>
            <a:ext cx="4919980" cy="6350"/>
            <a:chOff x="1320299" y="5085333"/>
            <a:chExt cx="4919980" cy="6350"/>
          </a:xfrm>
        </p:grpSpPr>
        <p:sp>
          <p:nvSpPr>
            <p:cNvPr id="7" name="object 7"/>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8" name="object 8"/>
            <p:cNvSpPr/>
            <p:nvPr/>
          </p:nvSpPr>
          <p:spPr>
            <a:xfrm>
              <a:off x="3894300"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grpSp>
      <p:sp>
        <p:nvSpPr>
          <p:cNvPr id="9" name="object 9"/>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4</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POUDRE</a:t>
            </a:r>
            <a:r>
              <a:rPr spc="-50" dirty="0"/>
              <a:t> </a:t>
            </a:r>
            <a:r>
              <a:rPr dirty="0"/>
              <a:t>DE</a:t>
            </a:r>
            <a:r>
              <a:rPr spc="-50" dirty="0"/>
              <a:t> </a:t>
            </a:r>
            <a:r>
              <a:rPr spc="-10" dirty="0"/>
              <a:t>CACAO</a:t>
            </a:r>
          </a:p>
        </p:txBody>
      </p:sp>
      <p:sp>
        <p:nvSpPr>
          <p:cNvPr id="4" name="object 4"/>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dirty="0">
              <a:latin typeface="HelveticaNowText Bold"/>
              <a:cs typeface="HelveticaNowText Bold"/>
            </a:endParaRPr>
          </a:p>
        </p:txBody>
      </p:sp>
      <p:sp>
        <p:nvSpPr>
          <p:cNvPr id="5" name="object 5"/>
          <p:cNvSpPr txBox="1"/>
          <p:nvPr/>
        </p:nvSpPr>
        <p:spPr>
          <a:xfrm>
            <a:off x="3682700" y="2983619"/>
            <a:ext cx="3137535" cy="140017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2715" marR="5080" indent="-120650">
              <a:lnSpc>
                <a:spcPct val="100000"/>
              </a:lnSpc>
              <a:spcBef>
                <a:spcPts val="570"/>
              </a:spcBef>
              <a:buFont typeface="Poppins Light"/>
              <a:buChar char="•"/>
              <a:tabLst>
                <a:tab pos="132715" algn="l"/>
              </a:tabLst>
            </a:pPr>
            <a:r>
              <a:rPr sz="950" b="0" dirty="0">
                <a:solidFill>
                  <a:srgbClr val="FFFFFF"/>
                </a:solidFill>
                <a:latin typeface="HelveticaNowText Light"/>
                <a:cs typeface="HelveticaNowText Light"/>
              </a:rPr>
              <a:t>Conserver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poudre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cacao</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sec</a:t>
            </a:r>
            <a:r>
              <a:rPr sz="950" b="0" spc="-20"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et </a:t>
            </a:r>
            <a:r>
              <a:rPr sz="950" b="0" dirty="0">
                <a:solidFill>
                  <a:srgbClr val="FFFFFF"/>
                </a:solidFill>
                <a:latin typeface="HelveticaNowText Light"/>
                <a:cs typeface="HelveticaNowText Light"/>
              </a:rPr>
              <a:t>frais,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l’abri</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lumière</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directe</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Refermer</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hermétiquement </a:t>
            </a:r>
            <a:r>
              <a:rPr sz="950" b="0" dirty="0">
                <a:solidFill>
                  <a:srgbClr val="FFFFFF"/>
                </a:solidFill>
                <a:latin typeface="HelveticaNowText Light"/>
                <a:cs typeface="HelveticaNowText Light"/>
              </a:rPr>
              <a:t>après</a:t>
            </a:r>
            <a:r>
              <a:rPr sz="950" b="0" spc="-10" dirty="0">
                <a:solidFill>
                  <a:srgbClr val="FFFFFF"/>
                </a:solidFill>
                <a:latin typeface="HelveticaNowText Light"/>
                <a:cs typeface="HelveticaNowText Light"/>
              </a:rPr>
              <a:t> ouverture.</a:t>
            </a:r>
            <a:endParaRPr sz="950" dirty="0">
              <a:latin typeface="HelveticaNowText Light"/>
              <a:cs typeface="HelveticaNowText Light"/>
            </a:endParaRPr>
          </a:p>
        </p:txBody>
      </p:sp>
      <p:sp>
        <p:nvSpPr>
          <p:cNvPr id="6" name="object 6"/>
          <p:cNvSpPr txBox="1"/>
          <p:nvPr/>
        </p:nvSpPr>
        <p:spPr>
          <a:xfrm>
            <a:off x="444500" y="2060220"/>
            <a:ext cx="2585720" cy="231474"/>
          </a:xfrm>
          <a:prstGeom prst="rect">
            <a:avLst/>
          </a:prstGeom>
        </p:spPr>
        <p:txBody>
          <a:bodyPr vert="horz" wrap="square" lIns="0" tIns="84455" rIns="0" bIns="0" rtlCol="0">
            <a:spAutoFit/>
          </a:bodyPr>
          <a:lstStyle/>
          <a:p>
            <a:pPr marL="12700">
              <a:lnSpc>
                <a:spcPct val="100000"/>
              </a:lnSpc>
              <a:spcBef>
                <a:spcPts val="665"/>
              </a:spcBef>
            </a:pPr>
            <a:endParaRPr lang="en-GB" sz="950" dirty="0">
              <a:latin typeface="HelveticaNowText Light"/>
              <a:cs typeface="HelveticaNowText Light"/>
            </a:endParaRPr>
          </a:p>
        </p:txBody>
      </p:sp>
      <p:graphicFrame>
        <p:nvGraphicFramePr>
          <p:cNvPr id="7" name="object 7"/>
          <p:cNvGraphicFramePr>
            <a:graphicFrameLocks noGrp="1"/>
          </p:cNvGraphicFramePr>
          <p:nvPr/>
        </p:nvGraphicFramePr>
        <p:xfrm>
          <a:off x="3695400" y="1124764"/>
          <a:ext cx="3259454" cy="1502403"/>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dirty="0">
                          <a:solidFill>
                            <a:srgbClr val="FFFFFF"/>
                          </a:solidFill>
                          <a:latin typeface="Poppins Light"/>
                          <a:cs typeface="Poppins Light"/>
                        </a:rPr>
                        <a:t>Energie</a:t>
                      </a:r>
                      <a:r>
                        <a:rPr sz="850" b="0" spc="-35" dirty="0">
                          <a:solidFill>
                            <a:srgbClr val="FFFFFF"/>
                          </a:solidFill>
                          <a:latin typeface="Poppins Light"/>
                          <a:cs typeface="Poppins Light"/>
                        </a:rPr>
                        <a:t> </a:t>
                      </a:r>
                      <a:r>
                        <a:rPr sz="850" b="0" spc="-50" dirty="0">
                          <a:solidFill>
                            <a:srgbClr val="FFFFFF"/>
                          </a:solidFill>
                          <a:latin typeface="Poppins Light"/>
                          <a:cs typeface="Poppins Light"/>
                        </a:rPr>
                        <a:t>:</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380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30g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10g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25" dirty="0">
                          <a:solidFill>
                            <a:srgbClr val="FFFFFF"/>
                          </a:solidFill>
                          <a:latin typeface="Poppins Light"/>
                          <a:cs typeface="Poppins Light"/>
                        </a:rPr>
                        <a:t>B1</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Magnésium</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20%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bl>
          </a:graphicData>
        </a:graphic>
      </p:graphicFrame>
      <p:sp>
        <p:nvSpPr>
          <p:cNvPr id="8" name="object 8"/>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5</a:t>
            </a:fld>
            <a:endParaRPr spc="-25" dirty="0"/>
          </a:p>
        </p:txBody>
      </p:sp>
      <p:pic>
        <p:nvPicPr>
          <p:cNvPr id="12" name="Picture 11" descr="A group of bags of chocolate&#10;&#10;Description automatically generated">
            <a:extLst>
              <a:ext uri="{FF2B5EF4-FFF2-40B4-BE49-F238E27FC236}">
                <a16:creationId xmlns:a16="http://schemas.microsoft.com/office/drawing/2014/main" id="{A3678181-ACF6-E260-9808-60147A60DA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50" y="899219"/>
            <a:ext cx="3166604" cy="34845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x with a label on it">
            <a:extLst>
              <a:ext uri="{FF2B5EF4-FFF2-40B4-BE49-F238E27FC236}">
                <a16:creationId xmlns:a16="http://schemas.microsoft.com/office/drawing/2014/main" id="{D8929EC5-831C-0D65-9355-CB0024EDC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9219"/>
            <a:ext cx="3424540" cy="3809997"/>
          </a:xfrm>
          <a:prstGeom prst="rect">
            <a:avLst/>
          </a:prstGeom>
        </p:spPr>
      </p:pic>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BEURRE</a:t>
            </a:r>
            <a:r>
              <a:rPr spc="-50" dirty="0"/>
              <a:t> </a:t>
            </a:r>
            <a:r>
              <a:rPr dirty="0"/>
              <a:t>DE</a:t>
            </a:r>
            <a:r>
              <a:rPr spc="-45" dirty="0"/>
              <a:t> </a:t>
            </a:r>
            <a:r>
              <a:rPr spc="-10" dirty="0"/>
              <a:t>CACAO</a:t>
            </a:r>
          </a:p>
        </p:txBody>
      </p:sp>
      <p:sp>
        <p:nvSpPr>
          <p:cNvPr id="4" name="object 4"/>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5" name="object 5"/>
          <p:cNvSpPr txBox="1"/>
          <p:nvPr/>
        </p:nvSpPr>
        <p:spPr>
          <a:xfrm>
            <a:off x="3682700" y="2697120"/>
            <a:ext cx="3275965" cy="1834514"/>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a:latin typeface="HelveticaNowText Light"/>
              <a:cs typeface="HelveticaNowText Light"/>
            </a:endParaRPr>
          </a:p>
          <a:p>
            <a:pPr marL="132715" marR="319405" indent="-120650">
              <a:lnSpc>
                <a:spcPct val="100000"/>
              </a:lnSpc>
              <a:buFont typeface="Poppins Light"/>
              <a:buChar char="•"/>
              <a:tabLst>
                <a:tab pos="132715" algn="l"/>
              </a:tabLst>
            </a:pPr>
            <a:r>
              <a:rPr sz="950" b="0" dirty="0">
                <a:solidFill>
                  <a:srgbClr val="FFFFFF"/>
                </a:solidFill>
                <a:latin typeface="HelveticaNowText Light"/>
                <a:cs typeface="HelveticaNowText Light"/>
              </a:rPr>
              <a:t>Durée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 </a:t>
            </a:r>
            <a:r>
              <a:rPr sz="950" b="0" spc="-10" dirty="0">
                <a:solidFill>
                  <a:srgbClr val="FFFFFF"/>
                </a:solidFill>
                <a:latin typeface="HelveticaNowText Light"/>
                <a:cs typeface="HelveticaNowText Light"/>
              </a:rPr>
              <a:t>conservation</a:t>
            </a:r>
            <a:r>
              <a:rPr sz="950" b="0" dirty="0">
                <a:solidFill>
                  <a:srgbClr val="FFFFFF"/>
                </a:solidFill>
                <a:latin typeface="HelveticaNowText Light"/>
                <a:cs typeface="HelveticaNowText Light"/>
              </a:rPr>
              <a:t> :</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 an à</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partir de la</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date </a:t>
            </a:r>
            <a:r>
              <a:rPr sz="950" b="0" spc="-25" dirty="0">
                <a:solidFill>
                  <a:srgbClr val="FFFFFF"/>
                </a:solidFill>
                <a:latin typeface="HelveticaNowText Light"/>
                <a:cs typeface="HelveticaNowText Light"/>
              </a:rPr>
              <a:t>de </a:t>
            </a:r>
            <a:r>
              <a:rPr sz="950" b="0" spc="-10" dirty="0">
                <a:solidFill>
                  <a:srgbClr val="FFFFFF"/>
                </a:solidFill>
                <a:latin typeface="HelveticaNowText Light"/>
                <a:cs typeface="HelveticaNowText Light"/>
              </a:rPr>
              <a:t>production</a:t>
            </a:r>
            <a:endParaRPr sz="95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a:latin typeface="HelveticaNowText Bold"/>
              <a:cs typeface="HelveticaNowText Bold"/>
            </a:endParaRPr>
          </a:p>
          <a:p>
            <a:pPr marL="132715" marR="125730" indent="-120650">
              <a:lnSpc>
                <a:spcPct val="100000"/>
              </a:lnSpc>
              <a:spcBef>
                <a:spcPts val="570"/>
              </a:spcBef>
              <a:buFont typeface="Poppins Light"/>
              <a:buChar char="•"/>
              <a:tabLst>
                <a:tab pos="132715" algn="l"/>
              </a:tabLst>
            </a:pPr>
            <a:r>
              <a:rPr sz="950" b="0" dirty="0">
                <a:solidFill>
                  <a:srgbClr val="FFFFFF"/>
                </a:solidFill>
                <a:latin typeface="HelveticaNowText Light"/>
                <a:cs typeface="HelveticaNowText Light"/>
              </a:rPr>
              <a:t>Conserver</a:t>
            </a:r>
            <a:r>
              <a:rPr sz="950" b="0" spc="-3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beurre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cacao</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frais</a:t>
            </a:r>
            <a:r>
              <a:rPr sz="950" b="0" spc="-20"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et </a:t>
            </a:r>
            <a:r>
              <a:rPr sz="950" b="0" dirty="0">
                <a:solidFill>
                  <a:srgbClr val="FFFFFF"/>
                </a:solidFill>
                <a:latin typeface="HelveticaNowText Light"/>
                <a:cs typeface="HelveticaNowText Light"/>
              </a:rPr>
              <a:t>sec,</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l’abri</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lumière</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directe</a:t>
            </a:r>
            <a:endParaRPr sz="950">
              <a:latin typeface="HelveticaNowText Light"/>
              <a:cs typeface="HelveticaNowText Light"/>
            </a:endParaRPr>
          </a:p>
          <a:p>
            <a:pPr marL="132715" marR="5080" indent="-120650">
              <a:lnSpc>
                <a:spcPct val="100000"/>
              </a:lnSpc>
              <a:buFont typeface="Poppins Light"/>
              <a:buChar char="•"/>
              <a:tabLst>
                <a:tab pos="132715" algn="l"/>
              </a:tabLst>
            </a:pPr>
            <a:r>
              <a:rPr sz="950" b="0" dirty="0">
                <a:solidFill>
                  <a:srgbClr val="FFFFFF"/>
                </a:solidFill>
                <a:latin typeface="HelveticaNowText Light"/>
                <a:cs typeface="HelveticaNowText Light"/>
              </a:rPr>
              <a:t>Éviter</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contact</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constant</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avec</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3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chaleur,</a:t>
            </a:r>
            <a:r>
              <a:rPr sz="950" b="0" spc="-3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qui</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peut</a:t>
            </a:r>
            <a:r>
              <a:rPr sz="950" b="0" spc="-3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faire </a:t>
            </a:r>
            <a:r>
              <a:rPr sz="950" b="0" dirty="0">
                <a:solidFill>
                  <a:srgbClr val="FFFFFF"/>
                </a:solidFill>
                <a:latin typeface="HelveticaNowText Light"/>
                <a:cs typeface="HelveticaNowText Light"/>
              </a:rPr>
              <a:t>fondre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beurre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cacao.</a:t>
            </a:r>
            <a:endParaRPr sz="950">
              <a:latin typeface="HelveticaNowText Light"/>
              <a:cs typeface="HelveticaNowText Light"/>
            </a:endParaRPr>
          </a:p>
        </p:txBody>
      </p:sp>
      <p:graphicFrame>
        <p:nvGraphicFramePr>
          <p:cNvPr id="7" name="object 7"/>
          <p:cNvGraphicFramePr>
            <a:graphicFrameLocks noGrp="1"/>
          </p:cNvGraphicFramePr>
          <p:nvPr/>
        </p:nvGraphicFramePr>
        <p:xfrm>
          <a:off x="3695400" y="1124764"/>
          <a:ext cx="3259454" cy="1287774"/>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dirty="0">
                          <a:solidFill>
                            <a:srgbClr val="FFFFFF"/>
                          </a:solidFill>
                          <a:latin typeface="Poppins Light"/>
                          <a:cs typeface="Poppins Light"/>
                        </a:rPr>
                        <a:t>Energie</a:t>
                      </a:r>
                      <a:r>
                        <a:rPr sz="850" b="0" spc="-35" dirty="0">
                          <a:solidFill>
                            <a:srgbClr val="FFFFFF"/>
                          </a:solidFill>
                          <a:latin typeface="Poppins Light"/>
                          <a:cs typeface="Poppins Light"/>
                        </a:rPr>
                        <a:t> </a:t>
                      </a:r>
                      <a:r>
                        <a:rPr sz="850" b="0" spc="-50" dirty="0">
                          <a:solidFill>
                            <a:srgbClr val="FFFFFF"/>
                          </a:solidFill>
                          <a:latin typeface="Poppins Light"/>
                          <a:cs typeface="Poppins Light"/>
                        </a:rPr>
                        <a:t>:</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880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99g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50" dirty="0">
                          <a:solidFill>
                            <a:srgbClr val="FFFFFF"/>
                          </a:solidFill>
                          <a:latin typeface="Poppins Light"/>
                          <a:cs typeface="Poppins Light"/>
                        </a:rPr>
                        <a:t>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bl>
          </a:graphicData>
        </a:graphic>
      </p:graphicFrame>
      <p:sp>
        <p:nvSpPr>
          <p:cNvPr id="8" name="object 8"/>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35B31-E101-4277-9F6A-2D975FBE85B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B9C5B86-A170-D146-C8FE-40C057CE25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899219"/>
            <a:ext cx="3424539" cy="3809997"/>
          </a:xfrm>
          <a:prstGeom prst="rect">
            <a:avLst/>
          </a:prstGeom>
        </p:spPr>
      </p:pic>
      <p:sp>
        <p:nvSpPr>
          <p:cNvPr id="2" name="object 2">
            <a:extLst>
              <a:ext uri="{FF2B5EF4-FFF2-40B4-BE49-F238E27FC236}">
                <a16:creationId xmlns:a16="http://schemas.microsoft.com/office/drawing/2014/main" id="{A3591A0A-4244-FC41-04EB-648E62C82E46}"/>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GB" dirty="0"/>
              <a:t>MASSE</a:t>
            </a:r>
            <a:r>
              <a:rPr spc="-50" dirty="0"/>
              <a:t> </a:t>
            </a:r>
            <a:r>
              <a:rPr dirty="0"/>
              <a:t>DE</a:t>
            </a:r>
            <a:r>
              <a:rPr spc="-45" dirty="0"/>
              <a:t> </a:t>
            </a:r>
            <a:r>
              <a:rPr spc="-10" dirty="0"/>
              <a:t>CACAO</a:t>
            </a:r>
          </a:p>
        </p:txBody>
      </p:sp>
      <p:sp>
        <p:nvSpPr>
          <p:cNvPr id="4" name="object 4">
            <a:extLst>
              <a:ext uri="{FF2B5EF4-FFF2-40B4-BE49-F238E27FC236}">
                <a16:creationId xmlns:a16="http://schemas.microsoft.com/office/drawing/2014/main" id="{30B7CAC6-5697-98AB-4A81-A651BC7C88ED}"/>
              </a:ext>
            </a:extLst>
          </p:cNvPr>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8" name="object 8">
            <a:extLst>
              <a:ext uri="{FF2B5EF4-FFF2-40B4-BE49-F238E27FC236}">
                <a16:creationId xmlns:a16="http://schemas.microsoft.com/office/drawing/2014/main" id="{8AA1CD35-6722-C92B-ADC2-E6C6B9AA6584}"/>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C71FB739-4FC1-8E2E-4FA6-608093C96AA3}"/>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D9CC73B5-E728-1E8A-8E8D-E728B6A9C60F}"/>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7</a:t>
            </a:fld>
            <a:endParaRPr spc="-25" dirty="0"/>
          </a:p>
        </p:txBody>
      </p:sp>
      <p:graphicFrame>
        <p:nvGraphicFramePr>
          <p:cNvPr id="3" name="object 7">
            <a:extLst>
              <a:ext uri="{FF2B5EF4-FFF2-40B4-BE49-F238E27FC236}">
                <a16:creationId xmlns:a16="http://schemas.microsoft.com/office/drawing/2014/main" id="{E3EEA72C-C0C0-7D13-7F33-B9057E16F640}"/>
              </a:ext>
            </a:extLst>
          </p:cNvPr>
          <p:cNvGraphicFramePr>
            <a:graphicFrameLocks noGrp="1"/>
          </p:cNvGraphicFramePr>
          <p:nvPr/>
        </p:nvGraphicFramePr>
        <p:xfrm>
          <a:off x="3695400" y="1124764"/>
          <a:ext cx="3259454" cy="1502403"/>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dirty="0">
                          <a:solidFill>
                            <a:srgbClr val="FFFFFF"/>
                          </a:solidFill>
                          <a:latin typeface="Poppins Light"/>
                          <a:cs typeface="Poppins Light"/>
                        </a:rPr>
                        <a:t>Energie</a:t>
                      </a:r>
                      <a:r>
                        <a:rPr sz="850" b="0" spc="-35" dirty="0">
                          <a:solidFill>
                            <a:srgbClr val="FFFFFF"/>
                          </a:solidFill>
                          <a:latin typeface="Poppins Light"/>
                          <a:cs typeface="Poppins Light"/>
                        </a:rPr>
                        <a:t> </a:t>
                      </a:r>
                      <a:r>
                        <a:rPr sz="850" b="0" spc="-50" dirty="0">
                          <a:solidFill>
                            <a:srgbClr val="FFFFFF"/>
                          </a:solidFill>
                          <a:latin typeface="Poppins Light"/>
                          <a:cs typeface="Poppins Light"/>
                        </a:rPr>
                        <a:t>:</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380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45g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30g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r h="214629">
                <a:tc>
                  <a:txBody>
                    <a:bodyPr/>
                    <a:lstStyle/>
                    <a:p>
                      <a:pPr marL="50800">
                        <a:lnSpc>
                          <a:spcPct val="100000"/>
                        </a:lnSpc>
                        <a:spcBef>
                          <a:spcPts val="440"/>
                        </a:spcBef>
                      </a:pPr>
                      <a:r>
                        <a:rPr sz="850" b="0" spc="-10" dirty="0">
                          <a:solidFill>
                            <a:srgbClr val="FFFFFF"/>
                          </a:solidFill>
                          <a:latin typeface="Poppins Light"/>
                          <a:cs typeface="Poppins Light"/>
                        </a:rPr>
                        <a:t>Fibres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10g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4"/>
                  </a:ext>
                </a:extLst>
              </a:tr>
              <a:tr h="214629">
                <a:tc>
                  <a:txBody>
                    <a:bodyPr/>
                    <a:lstStyle/>
                    <a:p>
                      <a:pPr marL="50800">
                        <a:lnSpc>
                          <a:spcPct val="100000"/>
                        </a:lnSpc>
                        <a:spcBef>
                          <a:spcPts val="440"/>
                        </a:spcBef>
                      </a:pPr>
                      <a:r>
                        <a:rPr sz="850" b="0" dirty="0">
                          <a:solidFill>
                            <a:srgbClr val="FFFFFF"/>
                          </a:solidFill>
                          <a:latin typeface="Poppins Light"/>
                          <a:cs typeface="Poppins Light"/>
                        </a:rPr>
                        <a:t>Vitamine</a:t>
                      </a:r>
                      <a:r>
                        <a:rPr sz="850" b="0" spc="-40" dirty="0">
                          <a:solidFill>
                            <a:srgbClr val="FFFFFF"/>
                          </a:solidFill>
                          <a:latin typeface="Poppins Light"/>
                          <a:cs typeface="Poppins Light"/>
                        </a:rPr>
                        <a:t> </a:t>
                      </a:r>
                      <a:r>
                        <a:rPr sz="850" b="0" spc="-25" dirty="0">
                          <a:solidFill>
                            <a:srgbClr val="FFFFFF"/>
                          </a:solidFill>
                          <a:latin typeface="Poppins Light"/>
                          <a:cs typeface="Poppins Light"/>
                        </a:rPr>
                        <a:t>B1</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5"/>
                  </a:ext>
                </a:extLst>
              </a:tr>
              <a:tr h="214629">
                <a:tc>
                  <a:txBody>
                    <a:bodyPr/>
                    <a:lstStyle/>
                    <a:p>
                      <a:pPr marL="50800">
                        <a:lnSpc>
                          <a:spcPct val="100000"/>
                        </a:lnSpc>
                        <a:spcBef>
                          <a:spcPts val="440"/>
                        </a:spcBef>
                      </a:pPr>
                      <a:r>
                        <a:rPr sz="850" b="0" spc="-10" dirty="0">
                          <a:solidFill>
                            <a:srgbClr val="FFFFFF"/>
                          </a:solidFill>
                          <a:latin typeface="Poppins Light"/>
                          <a:cs typeface="Poppins Light"/>
                        </a:rPr>
                        <a:t>Magnésium</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20%</a:t>
                      </a:r>
                      <a:r>
                        <a:rPr sz="850" b="0" spc="-10" dirty="0">
                          <a:solidFill>
                            <a:srgbClr val="FFFFFF"/>
                          </a:solidFill>
                          <a:latin typeface="Poppins Light"/>
                          <a:cs typeface="Poppins Light"/>
                        </a:rPr>
                        <a:t> </a:t>
                      </a:r>
                      <a:r>
                        <a:rPr sz="850" b="0" dirty="0">
                          <a:solidFill>
                            <a:srgbClr val="FFFFFF"/>
                          </a:solidFill>
                          <a:latin typeface="Poppins Light"/>
                          <a:cs typeface="Poppins Light"/>
                        </a:rPr>
                        <a:t>de</a:t>
                      </a:r>
                      <a:r>
                        <a:rPr sz="850" b="0" spc="-10" dirty="0">
                          <a:solidFill>
                            <a:srgbClr val="FFFFFF"/>
                          </a:solidFill>
                          <a:latin typeface="Poppins Light"/>
                          <a:cs typeface="Poppins Light"/>
                        </a:rPr>
                        <a:t> </a:t>
                      </a:r>
                      <a:r>
                        <a:rPr sz="850" b="0" dirty="0">
                          <a:solidFill>
                            <a:srgbClr val="FFFFFF"/>
                          </a:solidFill>
                          <a:latin typeface="Poppins Light"/>
                          <a:cs typeface="Poppins Light"/>
                        </a:rPr>
                        <a:t>la</a:t>
                      </a:r>
                      <a:r>
                        <a:rPr sz="850" b="0" spc="-10" dirty="0">
                          <a:solidFill>
                            <a:srgbClr val="FFFFFF"/>
                          </a:solidFill>
                          <a:latin typeface="Poppins Light"/>
                          <a:cs typeface="Poppins Light"/>
                        </a:rPr>
                        <a:t> </a:t>
                      </a:r>
                      <a:r>
                        <a:rPr sz="850" b="0" dirty="0">
                          <a:solidFill>
                            <a:srgbClr val="FFFFFF"/>
                          </a:solidFill>
                          <a:latin typeface="Poppins Light"/>
                          <a:cs typeface="Poppins Light"/>
                        </a:rPr>
                        <a:t>valeur</a:t>
                      </a:r>
                      <a:r>
                        <a:rPr sz="850" b="0" spc="-5" dirty="0">
                          <a:solidFill>
                            <a:srgbClr val="FFFFFF"/>
                          </a:solidFill>
                          <a:latin typeface="Poppins Light"/>
                          <a:cs typeface="Poppins Light"/>
                        </a:rPr>
                        <a:t> </a:t>
                      </a:r>
                      <a:r>
                        <a:rPr sz="850" b="0" spc="-10" dirty="0">
                          <a:solidFill>
                            <a:srgbClr val="FFFFFF"/>
                          </a:solidFill>
                          <a:latin typeface="Poppins Light"/>
                          <a:cs typeface="Poppins Light"/>
                        </a:rPr>
                        <a:t>quotidienne</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6"/>
                  </a:ext>
                </a:extLst>
              </a:tr>
            </a:tbl>
          </a:graphicData>
        </a:graphic>
      </p:graphicFrame>
      <p:sp>
        <p:nvSpPr>
          <p:cNvPr id="6" name="object 5">
            <a:extLst>
              <a:ext uri="{FF2B5EF4-FFF2-40B4-BE49-F238E27FC236}">
                <a16:creationId xmlns:a16="http://schemas.microsoft.com/office/drawing/2014/main" id="{1505B408-CD16-BF4B-8E03-5647DEB5691C}"/>
              </a:ext>
            </a:extLst>
          </p:cNvPr>
          <p:cNvSpPr txBox="1"/>
          <p:nvPr/>
        </p:nvSpPr>
        <p:spPr>
          <a:xfrm>
            <a:off x="3682700" y="2832419"/>
            <a:ext cx="3137535" cy="168973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32715" marR="181610" indent="-120650">
              <a:lnSpc>
                <a:spcPct val="100000"/>
              </a:lnSpc>
              <a:buFont typeface="Poppins Light"/>
              <a:buChar char="•"/>
              <a:tabLst>
                <a:tab pos="132715" algn="l"/>
              </a:tabLst>
            </a:pPr>
            <a:r>
              <a:rPr sz="950" b="0" dirty="0">
                <a:solidFill>
                  <a:srgbClr val="FFFFFF"/>
                </a:solidFill>
                <a:latin typeface="HelveticaNowText Light"/>
                <a:cs typeface="HelveticaNowText Light"/>
              </a:rPr>
              <a:t>Durée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 </a:t>
            </a:r>
            <a:r>
              <a:rPr sz="950" b="0" spc="-10" dirty="0">
                <a:solidFill>
                  <a:srgbClr val="FFFFFF"/>
                </a:solidFill>
                <a:latin typeface="HelveticaNowText Light"/>
                <a:cs typeface="HelveticaNowText Light"/>
              </a:rPr>
              <a:t>conservation</a:t>
            </a:r>
            <a:r>
              <a:rPr sz="950" b="0" dirty="0">
                <a:solidFill>
                  <a:srgbClr val="FFFFFF"/>
                </a:solidFill>
                <a:latin typeface="HelveticaNowText Light"/>
                <a:cs typeface="HelveticaNowText Light"/>
              </a:rPr>
              <a:t> :</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 an à</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partir de la</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date </a:t>
            </a:r>
            <a:r>
              <a:rPr sz="950" b="0" spc="-25" dirty="0">
                <a:solidFill>
                  <a:srgbClr val="FFFFFF"/>
                </a:solidFill>
                <a:latin typeface="HelveticaNowText Light"/>
                <a:cs typeface="HelveticaNowText Light"/>
              </a:rPr>
              <a:t>de </a:t>
            </a:r>
            <a:r>
              <a:rPr sz="950" b="0" spc="-10" dirty="0">
                <a:solidFill>
                  <a:srgbClr val="FFFFFF"/>
                </a:solidFill>
                <a:latin typeface="HelveticaNowText Light"/>
                <a:cs typeface="HelveticaNowText Light"/>
              </a:rPr>
              <a:t>production</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2715" marR="5080" indent="-120650">
              <a:lnSpc>
                <a:spcPct val="100000"/>
              </a:lnSpc>
              <a:spcBef>
                <a:spcPts val="570"/>
              </a:spcBef>
              <a:buFont typeface="Poppins Light"/>
              <a:buChar char="•"/>
              <a:tabLst>
                <a:tab pos="132715" algn="l"/>
              </a:tabLst>
            </a:pPr>
            <a:r>
              <a:rPr sz="950" b="0" dirty="0">
                <a:solidFill>
                  <a:srgbClr val="FFFFFF"/>
                </a:solidFill>
                <a:latin typeface="HelveticaNowText Light"/>
                <a:cs typeface="HelveticaNowText Light"/>
              </a:rPr>
              <a:t>Conserver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poudre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cacao</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dans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un</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endroit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sec</a:t>
            </a:r>
            <a:r>
              <a:rPr sz="950" b="0" spc="-20"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et </a:t>
            </a:r>
            <a:r>
              <a:rPr sz="950" b="0" dirty="0">
                <a:solidFill>
                  <a:srgbClr val="FFFFFF"/>
                </a:solidFill>
                <a:latin typeface="HelveticaNowText Light"/>
                <a:cs typeface="HelveticaNowText Light"/>
              </a:rPr>
              <a:t>frais,</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à</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l’abri</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la</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lumière</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directe</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Refermer</a:t>
            </a:r>
            <a:r>
              <a:rPr sz="950" b="0" spc="-15"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hermétiquement </a:t>
            </a:r>
            <a:r>
              <a:rPr sz="950" b="0" dirty="0">
                <a:solidFill>
                  <a:srgbClr val="FFFFFF"/>
                </a:solidFill>
                <a:latin typeface="HelveticaNowText Light"/>
                <a:cs typeface="HelveticaNowText Light"/>
              </a:rPr>
              <a:t>après</a:t>
            </a:r>
            <a:r>
              <a:rPr sz="950" b="0" spc="-10" dirty="0">
                <a:solidFill>
                  <a:srgbClr val="FFFFFF"/>
                </a:solidFill>
                <a:latin typeface="HelveticaNowText Light"/>
                <a:cs typeface="HelveticaNowText Light"/>
              </a:rPr>
              <a:t> ouverture.</a:t>
            </a:r>
            <a:endParaRPr sz="950" dirty="0">
              <a:latin typeface="HelveticaNowText Light"/>
              <a:cs typeface="HelveticaNowText Light"/>
            </a:endParaRPr>
          </a:p>
        </p:txBody>
      </p:sp>
    </p:spTree>
    <p:extLst>
      <p:ext uri="{BB962C8B-B14F-4D97-AF65-F5344CB8AC3E}">
        <p14:creationId xmlns:p14="http://schemas.microsoft.com/office/powerpoint/2010/main" val="3876996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BDD56-DC34-C4B9-2EA7-8D6157DF2E9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8FF302C-DD2E-A703-5FCB-6DBF99BF88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920014"/>
            <a:ext cx="3424540" cy="3768407"/>
          </a:xfrm>
          <a:prstGeom prst="rect">
            <a:avLst/>
          </a:prstGeom>
        </p:spPr>
      </p:pic>
      <p:sp>
        <p:nvSpPr>
          <p:cNvPr id="2" name="object 2">
            <a:extLst>
              <a:ext uri="{FF2B5EF4-FFF2-40B4-BE49-F238E27FC236}">
                <a16:creationId xmlns:a16="http://schemas.microsoft.com/office/drawing/2014/main" id="{48558C8F-19D1-C5AA-E616-28C79088EEF3}"/>
              </a:ext>
            </a:extLst>
          </p:cNvPr>
          <p:cNvSpPr txBox="1">
            <a:spLocks noGrp="1"/>
          </p:cNvSpPr>
          <p:nvPr>
            <p:ph type="title"/>
          </p:nvPr>
        </p:nvSpPr>
        <p:spPr>
          <a:xfrm>
            <a:off x="196850" y="146739"/>
            <a:ext cx="6673850" cy="566822"/>
          </a:xfrm>
          <a:prstGeom prst="rect">
            <a:avLst/>
          </a:prstGeom>
        </p:spPr>
        <p:txBody>
          <a:bodyPr vert="horz" wrap="square" lIns="0" tIns="12700" rIns="0" bIns="0" rtlCol="0">
            <a:spAutoFit/>
          </a:bodyPr>
          <a:lstStyle/>
          <a:p>
            <a:pPr marL="12700">
              <a:lnSpc>
                <a:spcPct val="100000"/>
              </a:lnSpc>
              <a:spcBef>
                <a:spcPts val="100"/>
              </a:spcBef>
            </a:pPr>
            <a:r>
              <a:rPr lang="en-GB" dirty="0"/>
              <a:t>PÂTE</a:t>
            </a:r>
            <a:r>
              <a:rPr lang="en-GB" spc="-30" dirty="0"/>
              <a:t> </a:t>
            </a:r>
            <a:br>
              <a:rPr lang="en-GB" spc="-30" dirty="0"/>
            </a:br>
            <a:r>
              <a:rPr lang="en-GB" dirty="0"/>
              <a:t>À</a:t>
            </a:r>
            <a:r>
              <a:rPr lang="en-GB" spc="-20" dirty="0"/>
              <a:t> </a:t>
            </a:r>
            <a:r>
              <a:rPr lang="en-GB" spc="-10" dirty="0"/>
              <a:t>TARTINER</a:t>
            </a:r>
            <a:endParaRPr spc="-10" dirty="0"/>
          </a:p>
        </p:txBody>
      </p:sp>
      <p:sp>
        <p:nvSpPr>
          <p:cNvPr id="4" name="object 4">
            <a:extLst>
              <a:ext uri="{FF2B5EF4-FFF2-40B4-BE49-F238E27FC236}">
                <a16:creationId xmlns:a16="http://schemas.microsoft.com/office/drawing/2014/main" id="{E6D66A12-8754-4EF9-3F13-D61AE90F822E}"/>
              </a:ext>
            </a:extLst>
          </p:cNvPr>
          <p:cNvSpPr txBox="1"/>
          <p:nvPr/>
        </p:nvSpPr>
        <p:spPr>
          <a:xfrm>
            <a:off x="3682700" y="899219"/>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8" name="object 8">
            <a:extLst>
              <a:ext uri="{FF2B5EF4-FFF2-40B4-BE49-F238E27FC236}">
                <a16:creationId xmlns:a16="http://schemas.microsoft.com/office/drawing/2014/main" id="{59B37401-2340-EC4F-7CEF-F08ECDCCAAE3}"/>
              </a:ext>
            </a:extLst>
          </p:cNvPr>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a:extLst>
              <a:ext uri="{FF2B5EF4-FFF2-40B4-BE49-F238E27FC236}">
                <a16:creationId xmlns:a16="http://schemas.microsoft.com/office/drawing/2014/main" id="{95990694-BC15-693D-D4B6-F474E7C39CD5}"/>
              </a:ext>
            </a:extLst>
          </p:cNvPr>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10" name="object 10">
            <a:extLst>
              <a:ext uri="{FF2B5EF4-FFF2-40B4-BE49-F238E27FC236}">
                <a16:creationId xmlns:a16="http://schemas.microsoft.com/office/drawing/2014/main" id="{1B81D0A9-86F6-B593-A2B9-35D215517A2C}"/>
              </a:ext>
            </a:extLst>
          </p:cNvPr>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8</a:t>
            </a:fld>
            <a:endParaRPr spc="-25" dirty="0"/>
          </a:p>
        </p:txBody>
      </p:sp>
      <p:graphicFrame>
        <p:nvGraphicFramePr>
          <p:cNvPr id="3" name="object 6">
            <a:extLst>
              <a:ext uri="{FF2B5EF4-FFF2-40B4-BE49-F238E27FC236}">
                <a16:creationId xmlns:a16="http://schemas.microsoft.com/office/drawing/2014/main" id="{9CCE911B-49FD-2D9D-2726-359349E2DFD5}"/>
              </a:ext>
            </a:extLst>
          </p:cNvPr>
          <p:cNvGraphicFramePr>
            <a:graphicFrameLocks noGrp="1"/>
          </p:cNvGraphicFramePr>
          <p:nvPr>
            <p:extLst>
              <p:ext uri="{D42A27DB-BD31-4B8C-83A1-F6EECF244321}">
                <p14:modId xmlns:p14="http://schemas.microsoft.com/office/powerpoint/2010/main" val="259024828"/>
              </p:ext>
            </p:extLst>
          </p:nvPr>
        </p:nvGraphicFramePr>
        <p:xfrm>
          <a:off x="3699405" y="1197015"/>
          <a:ext cx="3259454" cy="858516"/>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550</a:t>
                      </a:r>
                      <a:r>
                        <a:rPr sz="850" b="0" spc="-20" dirty="0">
                          <a:solidFill>
                            <a:srgbClr val="FFFFFF"/>
                          </a:solidFill>
                          <a:latin typeface="Poppins Light"/>
                          <a:cs typeface="Poppins Light"/>
                        </a:rPr>
                        <a:t> </a:t>
                      </a:r>
                      <a:r>
                        <a:rPr sz="850" b="0" spc="-10" dirty="0">
                          <a:solidFill>
                            <a:srgbClr val="FFFFFF"/>
                          </a:solidFill>
                          <a:latin typeface="Poppins Light"/>
                          <a:cs typeface="Poppins Light"/>
                        </a:rPr>
                        <a:t>kcal/100g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30g/100g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40g/100g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10" dirty="0">
                          <a:solidFill>
                            <a:srgbClr val="FFFFFF"/>
                          </a:solidFill>
                          <a:latin typeface="Poppins Light"/>
                          <a:cs typeface="Poppins Light"/>
                        </a:rPr>
                        <a:t>10g/100g</a:t>
                      </a:r>
                      <a:endParaRPr sz="850" dirty="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bl>
          </a:graphicData>
        </a:graphic>
      </p:graphicFrame>
      <p:sp>
        <p:nvSpPr>
          <p:cNvPr id="6" name="object 5">
            <a:extLst>
              <a:ext uri="{FF2B5EF4-FFF2-40B4-BE49-F238E27FC236}">
                <a16:creationId xmlns:a16="http://schemas.microsoft.com/office/drawing/2014/main" id="{947458AD-3C7E-FD0B-0CEC-96D12B327E72}"/>
              </a:ext>
            </a:extLst>
          </p:cNvPr>
          <p:cNvSpPr txBox="1"/>
          <p:nvPr/>
        </p:nvSpPr>
        <p:spPr>
          <a:xfrm>
            <a:off x="3778250" y="2673350"/>
            <a:ext cx="2762885"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dirty="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dirty="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dirty="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Étaler</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sur</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toutes</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sortes</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0" dirty="0">
                <a:solidFill>
                  <a:srgbClr val="FFFFFF"/>
                </a:solidFill>
                <a:latin typeface="HelveticaNowText Light"/>
                <a:cs typeface="HelveticaNowText Light"/>
              </a:rPr>
              <a:t> tartines</a:t>
            </a:r>
            <a:endParaRPr sz="950" dirty="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A</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utiliser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comme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ingrédient</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pour</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vos</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desserts.</a:t>
            </a:r>
            <a:endParaRPr sz="950" dirty="0">
              <a:latin typeface="HelveticaNowText Light"/>
              <a:cs typeface="HelveticaNowText Light"/>
            </a:endParaRPr>
          </a:p>
        </p:txBody>
      </p:sp>
    </p:spTree>
    <p:extLst>
      <p:ext uri="{BB962C8B-B14F-4D97-AF65-F5344CB8AC3E}">
        <p14:creationId xmlns:p14="http://schemas.microsoft.com/office/powerpoint/2010/main" val="369121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850" y="291069"/>
            <a:ext cx="2419350" cy="574040"/>
          </a:xfrm>
          <a:prstGeom prst="rect">
            <a:avLst/>
          </a:prstGeom>
        </p:spPr>
        <p:txBody>
          <a:bodyPr vert="horz" wrap="square" lIns="0" tIns="12700" rIns="0" bIns="0" rtlCol="0">
            <a:spAutoFit/>
          </a:bodyPr>
          <a:lstStyle/>
          <a:p>
            <a:pPr marL="12700" marR="5080" algn="l">
              <a:lnSpc>
                <a:spcPct val="100000"/>
              </a:lnSpc>
              <a:spcBef>
                <a:spcPts val="100"/>
              </a:spcBef>
            </a:pPr>
            <a:r>
              <a:rPr dirty="0"/>
              <a:t>STICKS</a:t>
            </a:r>
            <a:r>
              <a:rPr spc="-45" dirty="0"/>
              <a:t> </a:t>
            </a:r>
            <a:r>
              <a:rPr dirty="0"/>
              <a:t>DE</a:t>
            </a:r>
            <a:r>
              <a:rPr spc="-45" dirty="0"/>
              <a:t> </a:t>
            </a:r>
            <a:r>
              <a:rPr spc="-20" dirty="0"/>
              <a:t>PÂT</a:t>
            </a:r>
            <a:r>
              <a:rPr lang="en-GB" spc="-20" dirty="0"/>
              <a:t>E</a:t>
            </a:r>
            <a:br>
              <a:rPr lang="en-GB" spc="-20" dirty="0"/>
            </a:br>
            <a:r>
              <a:rPr dirty="0"/>
              <a:t>À </a:t>
            </a:r>
            <a:r>
              <a:rPr spc="-10" dirty="0"/>
              <a:t>TARTINER</a:t>
            </a:r>
          </a:p>
        </p:txBody>
      </p:sp>
      <p:sp>
        <p:nvSpPr>
          <p:cNvPr id="4" name="object 4"/>
          <p:cNvSpPr txBox="1"/>
          <p:nvPr/>
        </p:nvSpPr>
        <p:spPr>
          <a:xfrm>
            <a:off x="3682700" y="1214220"/>
            <a:ext cx="1452245" cy="170180"/>
          </a:xfrm>
          <a:prstGeom prst="rect">
            <a:avLst/>
          </a:prstGeom>
        </p:spPr>
        <p:txBody>
          <a:bodyPr vert="horz" wrap="square" lIns="0" tIns="12700" rIns="0" bIns="0" rtlCol="0">
            <a:spAutoFit/>
          </a:bodyPr>
          <a:lstStyle/>
          <a:p>
            <a:pPr marL="12700">
              <a:lnSpc>
                <a:spcPct val="100000"/>
              </a:lnSpc>
              <a:spcBef>
                <a:spcPts val="100"/>
              </a:spcBef>
            </a:pPr>
            <a:r>
              <a:rPr sz="950" b="1" dirty="0">
                <a:solidFill>
                  <a:srgbClr val="FFFFFF"/>
                </a:solidFill>
                <a:latin typeface="HelveticaNowText Bold"/>
                <a:cs typeface="HelveticaNowText Bold"/>
              </a:rPr>
              <a:t>Propriétés</a:t>
            </a:r>
            <a:r>
              <a:rPr sz="950" b="1" spc="-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nutritionnelles</a:t>
            </a:r>
            <a:endParaRPr sz="950">
              <a:latin typeface="HelveticaNowText Bold"/>
              <a:cs typeface="HelveticaNowText Bold"/>
            </a:endParaRPr>
          </a:p>
        </p:txBody>
      </p:sp>
      <p:sp>
        <p:nvSpPr>
          <p:cNvPr id="5" name="object 5"/>
          <p:cNvSpPr txBox="1"/>
          <p:nvPr/>
        </p:nvSpPr>
        <p:spPr>
          <a:xfrm>
            <a:off x="3682700" y="3149220"/>
            <a:ext cx="2762885" cy="1255395"/>
          </a:xfrm>
          <a:prstGeom prst="rect">
            <a:avLst/>
          </a:prstGeom>
        </p:spPr>
        <p:txBody>
          <a:bodyPr vert="horz" wrap="square" lIns="0" tIns="84455" rIns="0" bIns="0" rtlCol="0">
            <a:spAutoFit/>
          </a:bodyPr>
          <a:lstStyle/>
          <a:p>
            <a:pPr marL="12700">
              <a:lnSpc>
                <a:spcPct val="100000"/>
              </a:lnSpc>
              <a:spcBef>
                <a:spcPts val="665"/>
              </a:spcBef>
            </a:pPr>
            <a:r>
              <a:rPr sz="950" b="1" dirty="0">
                <a:solidFill>
                  <a:srgbClr val="FFFFFF"/>
                </a:solidFill>
                <a:latin typeface="HelveticaNowText Bold"/>
                <a:cs typeface="HelveticaNowText Bold"/>
              </a:rPr>
              <a:t>Conditions</a:t>
            </a:r>
            <a:r>
              <a:rPr sz="950" b="1" spc="-25" dirty="0">
                <a:solidFill>
                  <a:srgbClr val="FFFFFF"/>
                </a:solidFill>
                <a:latin typeface="HelveticaNowText Bold"/>
                <a:cs typeface="HelveticaNowText Bold"/>
              </a:rPr>
              <a:t> </a:t>
            </a:r>
            <a:r>
              <a:rPr sz="950" b="1" dirty="0">
                <a:solidFill>
                  <a:srgbClr val="FFFFFF"/>
                </a:solidFill>
                <a:latin typeface="HelveticaNowText Bold"/>
                <a:cs typeface="HelveticaNowText Bold"/>
              </a:rPr>
              <a:t>de</a:t>
            </a:r>
            <a:r>
              <a:rPr sz="950" b="1" spc="-25"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stockage</a:t>
            </a:r>
            <a:endParaRPr sz="950">
              <a:latin typeface="HelveticaNowText Bold"/>
              <a:cs typeface="HelveticaNowText Bold"/>
            </a:endParaRPr>
          </a:p>
          <a:p>
            <a:pPr marL="133350" indent="-120650">
              <a:lnSpc>
                <a:spcPct val="100000"/>
              </a:lnSpc>
              <a:spcBef>
                <a:spcPts val="565"/>
              </a:spcBef>
              <a:buFont typeface="Poppins Light"/>
              <a:buChar char="•"/>
              <a:tabLst>
                <a:tab pos="133350" algn="l"/>
              </a:tabLst>
            </a:pPr>
            <a:r>
              <a:rPr sz="950" b="0" spc="-20" dirty="0">
                <a:solidFill>
                  <a:srgbClr val="FFFFFF"/>
                </a:solidFill>
                <a:latin typeface="HelveticaNowText Light"/>
                <a:cs typeface="HelveticaNowText Light"/>
              </a:rPr>
              <a:t>Température</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15°C -</a:t>
            </a:r>
            <a:r>
              <a:rPr sz="950" b="0" spc="-5" dirty="0">
                <a:solidFill>
                  <a:srgbClr val="FFFFFF"/>
                </a:solidFill>
                <a:latin typeface="HelveticaNowText Light"/>
                <a:cs typeface="HelveticaNowText Light"/>
              </a:rPr>
              <a:t> </a:t>
            </a:r>
            <a:r>
              <a:rPr sz="950" b="0" spc="-20" dirty="0">
                <a:solidFill>
                  <a:srgbClr val="FFFFFF"/>
                </a:solidFill>
                <a:latin typeface="HelveticaNowText Light"/>
                <a:cs typeface="HelveticaNowText Light"/>
              </a:rPr>
              <a:t>20°C</a:t>
            </a:r>
            <a:endParaRPr sz="95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Humidité</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60%</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a:t>
            </a:r>
            <a:r>
              <a:rPr sz="950" b="0" spc="-15" dirty="0">
                <a:solidFill>
                  <a:srgbClr val="FFFFFF"/>
                </a:solidFill>
                <a:latin typeface="HelveticaNowText Light"/>
                <a:cs typeface="HelveticaNowText Light"/>
              </a:rPr>
              <a:t> </a:t>
            </a:r>
            <a:r>
              <a:rPr sz="950" b="0" spc="-25" dirty="0">
                <a:solidFill>
                  <a:srgbClr val="FFFFFF"/>
                </a:solidFill>
                <a:latin typeface="HelveticaNowText Light"/>
                <a:cs typeface="HelveticaNowText Light"/>
              </a:rPr>
              <a:t>70%</a:t>
            </a:r>
            <a:endParaRPr sz="950">
              <a:latin typeface="HelveticaNowText Light"/>
              <a:cs typeface="HelveticaNowText Light"/>
            </a:endParaRPr>
          </a:p>
          <a:p>
            <a:pPr marL="12700">
              <a:lnSpc>
                <a:spcPct val="100000"/>
              </a:lnSpc>
              <a:spcBef>
                <a:spcPts val="1140"/>
              </a:spcBef>
            </a:pPr>
            <a:r>
              <a:rPr sz="950" b="1" dirty="0">
                <a:solidFill>
                  <a:srgbClr val="FFFFFF"/>
                </a:solidFill>
                <a:latin typeface="HelveticaNowText Bold"/>
                <a:cs typeface="HelveticaNowText Bold"/>
              </a:rPr>
              <a:t>Conseils</a:t>
            </a:r>
            <a:r>
              <a:rPr sz="950" b="1" spc="-40" dirty="0">
                <a:solidFill>
                  <a:srgbClr val="FFFFFF"/>
                </a:solidFill>
                <a:latin typeface="HelveticaNowText Bold"/>
                <a:cs typeface="HelveticaNowText Bold"/>
              </a:rPr>
              <a:t> </a:t>
            </a:r>
            <a:r>
              <a:rPr sz="950" b="1" spc="-10" dirty="0">
                <a:solidFill>
                  <a:srgbClr val="FFFFFF"/>
                </a:solidFill>
                <a:latin typeface="HelveticaNowText Bold"/>
                <a:cs typeface="HelveticaNowText Bold"/>
              </a:rPr>
              <a:t>d’utilisation</a:t>
            </a:r>
            <a:endParaRPr sz="950">
              <a:latin typeface="HelveticaNowText Bold"/>
              <a:cs typeface="HelveticaNowText Bold"/>
            </a:endParaRPr>
          </a:p>
          <a:p>
            <a:pPr marL="133350" indent="-120650">
              <a:lnSpc>
                <a:spcPct val="100000"/>
              </a:lnSpc>
              <a:spcBef>
                <a:spcPts val="570"/>
              </a:spcBef>
              <a:buFont typeface="Poppins Light"/>
              <a:buChar char="•"/>
              <a:tabLst>
                <a:tab pos="133350" algn="l"/>
              </a:tabLst>
            </a:pPr>
            <a:r>
              <a:rPr sz="950" b="0" dirty="0">
                <a:solidFill>
                  <a:srgbClr val="FFFFFF"/>
                </a:solidFill>
                <a:latin typeface="HelveticaNowText Light"/>
                <a:cs typeface="HelveticaNowText Light"/>
              </a:rPr>
              <a:t>Étaler</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sur</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toutes</a:t>
            </a:r>
            <a:r>
              <a:rPr sz="950" b="0" spc="-1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sortes</a:t>
            </a:r>
            <a:r>
              <a:rPr sz="950" b="0" spc="-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de</a:t>
            </a:r>
            <a:r>
              <a:rPr sz="950" b="0" spc="-10" dirty="0">
                <a:solidFill>
                  <a:srgbClr val="FFFFFF"/>
                </a:solidFill>
                <a:latin typeface="HelveticaNowText Light"/>
                <a:cs typeface="HelveticaNowText Light"/>
              </a:rPr>
              <a:t> tartines</a:t>
            </a:r>
            <a:endParaRPr sz="950">
              <a:latin typeface="HelveticaNowText Light"/>
              <a:cs typeface="HelveticaNowText Light"/>
            </a:endParaRPr>
          </a:p>
          <a:p>
            <a:pPr marL="133350" indent="-120650">
              <a:lnSpc>
                <a:spcPct val="100000"/>
              </a:lnSpc>
              <a:buFont typeface="Poppins Light"/>
              <a:buChar char="•"/>
              <a:tabLst>
                <a:tab pos="133350" algn="l"/>
              </a:tabLst>
            </a:pPr>
            <a:r>
              <a:rPr sz="950" b="0" dirty="0">
                <a:solidFill>
                  <a:srgbClr val="FFFFFF"/>
                </a:solidFill>
                <a:latin typeface="HelveticaNowText Light"/>
                <a:cs typeface="HelveticaNowText Light"/>
              </a:rPr>
              <a:t>A</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utiliser</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comme</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ingrédient</a:t>
            </a:r>
            <a:r>
              <a:rPr sz="950" b="0" spc="-20"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pour</a:t>
            </a:r>
            <a:r>
              <a:rPr sz="950" b="0" spc="-25" dirty="0">
                <a:solidFill>
                  <a:srgbClr val="FFFFFF"/>
                </a:solidFill>
                <a:latin typeface="HelveticaNowText Light"/>
                <a:cs typeface="HelveticaNowText Light"/>
              </a:rPr>
              <a:t> </a:t>
            </a:r>
            <a:r>
              <a:rPr sz="950" b="0" dirty="0">
                <a:solidFill>
                  <a:srgbClr val="FFFFFF"/>
                </a:solidFill>
                <a:latin typeface="HelveticaNowText Light"/>
                <a:cs typeface="HelveticaNowText Light"/>
              </a:rPr>
              <a:t>vos</a:t>
            </a:r>
            <a:r>
              <a:rPr sz="950" b="0" spc="-20" dirty="0">
                <a:solidFill>
                  <a:srgbClr val="FFFFFF"/>
                </a:solidFill>
                <a:latin typeface="HelveticaNowText Light"/>
                <a:cs typeface="HelveticaNowText Light"/>
              </a:rPr>
              <a:t> </a:t>
            </a:r>
            <a:r>
              <a:rPr sz="950" b="0" spc="-10" dirty="0">
                <a:solidFill>
                  <a:srgbClr val="FFFFFF"/>
                </a:solidFill>
                <a:latin typeface="HelveticaNowText Light"/>
                <a:cs typeface="HelveticaNowText Light"/>
              </a:rPr>
              <a:t>desserts.</a:t>
            </a:r>
            <a:endParaRPr sz="950">
              <a:latin typeface="HelveticaNowText Light"/>
              <a:cs typeface="HelveticaNowText Light"/>
            </a:endParaRPr>
          </a:p>
        </p:txBody>
      </p:sp>
      <p:graphicFrame>
        <p:nvGraphicFramePr>
          <p:cNvPr id="6" name="object 6"/>
          <p:cNvGraphicFramePr>
            <a:graphicFrameLocks noGrp="1"/>
          </p:cNvGraphicFramePr>
          <p:nvPr/>
        </p:nvGraphicFramePr>
        <p:xfrm>
          <a:off x="3695400" y="1439763"/>
          <a:ext cx="3259454" cy="858516"/>
        </p:xfrm>
        <a:graphic>
          <a:graphicData uri="http://schemas.openxmlformats.org/drawingml/2006/table">
            <a:tbl>
              <a:tblPr firstRow="1" bandRow="1">
                <a:tableStyleId>{2D5ABB26-0587-4C30-8999-92F81FD0307C}</a:tableStyleId>
              </a:tblPr>
              <a:tblGrid>
                <a:gridCol w="1501775">
                  <a:extLst>
                    <a:ext uri="{9D8B030D-6E8A-4147-A177-3AD203B41FA5}">
                      <a16:colId xmlns:a16="http://schemas.microsoft.com/office/drawing/2014/main" val="20000"/>
                    </a:ext>
                  </a:extLst>
                </a:gridCol>
                <a:gridCol w="1757679">
                  <a:extLst>
                    <a:ext uri="{9D8B030D-6E8A-4147-A177-3AD203B41FA5}">
                      <a16:colId xmlns:a16="http://schemas.microsoft.com/office/drawing/2014/main" val="20001"/>
                    </a:ext>
                  </a:extLst>
                </a:gridCol>
              </a:tblGrid>
              <a:tr h="214629">
                <a:tc>
                  <a:txBody>
                    <a:bodyPr/>
                    <a:lstStyle/>
                    <a:p>
                      <a:pPr marL="50800">
                        <a:lnSpc>
                          <a:spcPct val="100000"/>
                        </a:lnSpc>
                        <a:spcBef>
                          <a:spcPts val="440"/>
                        </a:spcBef>
                      </a:pPr>
                      <a:r>
                        <a:rPr sz="850" b="0" spc="-10" dirty="0">
                          <a:solidFill>
                            <a:srgbClr val="FFFFFF"/>
                          </a:solidFill>
                          <a:latin typeface="Poppins Light"/>
                          <a:cs typeface="Poppins Light"/>
                        </a:rPr>
                        <a:t>Énergie</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dirty="0">
                          <a:solidFill>
                            <a:srgbClr val="FFFFFF"/>
                          </a:solidFill>
                          <a:latin typeface="Poppins Light"/>
                          <a:cs typeface="Poppins Light"/>
                        </a:rPr>
                        <a:t>110</a:t>
                      </a:r>
                      <a:r>
                        <a:rPr sz="850" b="0" spc="-15" dirty="0">
                          <a:solidFill>
                            <a:srgbClr val="FFFFFF"/>
                          </a:solidFill>
                          <a:latin typeface="Poppins Light"/>
                          <a:cs typeface="Poppins Light"/>
                        </a:rPr>
                        <a:t> </a:t>
                      </a:r>
                      <a:r>
                        <a:rPr sz="850" b="0" spc="-20" dirty="0">
                          <a:solidFill>
                            <a:srgbClr val="FFFFFF"/>
                          </a:solidFill>
                          <a:latin typeface="Poppins Light"/>
                          <a:cs typeface="Poppins Light"/>
                        </a:rPr>
                        <a:t>kcal</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0"/>
                  </a:ext>
                </a:extLst>
              </a:tr>
              <a:tr h="214629">
                <a:tc>
                  <a:txBody>
                    <a:bodyPr/>
                    <a:lstStyle/>
                    <a:p>
                      <a:pPr marL="50800">
                        <a:lnSpc>
                          <a:spcPct val="100000"/>
                        </a:lnSpc>
                        <a:spcBef>
                          <a:spcPts val="440"/>
                        </a:spcBef>
                      </a:pPr>
                      <a:r>
                        <a:rPr sz="850" b="0" dirty="0">
                          <a:solidFill>
                            <a:srgbClr val="FFFFFF"/>
                          </a:solidFill>
                          <a:latin typeface="Poppins Light"/>
                          <a:cs typeface="Poppins Light"/>
                        </a:rPr>
                        <a:t>Matières</a:t>
                      </a:r>
                      <a:r>
                        <a:rPr sz="850" b="0" spc="-40" dirty="0">
                          <a:solidFill>
                            <a:srgbClr val="FFFFFF"/>
                          </a:solidFill>
                          <a:latin typeface="Poppins Light"/>
                          <a:cs typeface="Poppins Light"/>
                        </a:rPr>
                        <a:t> </a:t>
                      </a:r>
                      <a:r>
                        <a:rPr sz="850" b="0" spc="-10" dirty="0">
                          <a:solidFill>
                            <a:srgbClr val="FFFFFF"/>
                          </a:solidFill>
                          <a:latin typeface="Poppins Light"/>
                          <a:cs typeface="Poppins Light"/>
                        </a:rPr>
                        <a:t>grasses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6g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1"/>
                  </a:ext>
                </a:extLst>
              </a:tr>
              <a:tr h="214629">
                <a:tc>
                  <a:txBody>
                    <a:bodyPr/>
                    <a:lstStyle/>
                    <a:p>
                      <a:pPr marL="50800">
                        <a:lnSpc>
                          <a:spcPct val="100000"/>
                        </a:lnSpc>
                        <a:spcBef>
                          <a:spcPts val="440"/>
                        </a:spcBef>
                      </a:pPr>
                      <a:r>
                        <a:rPr sz="850" b="0" spc="-10" dirty="0">
                          <a:solidFill>
                            <a:srgbClr val="FFFFFF"/>
                          </a:solidFill>
                          <a:latin typeface="Poppins Light"/>
                          <a:cs typeface="Poppins Light"/>
                        </a:rPr>
                        <a:t>Glucides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12g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2"/>
                  </a:ext>
                </a:extLst>
              </a:tr>
              <a:tr h="214629">
                <a:tc>
                  <a:txBody>
                    <a:bodyPr/>
                    <a:lstStyle/>
                    <a:p>
                      <a:pPr marL="50800">
                        <a:lnSpc>
                          <a:spcPct val="100000"/>
                        </a:lnSpc>
                        <a:spcBef>
                          <a:spcPts val="440"/>
                        </a:spcBef>
                      </a:pPr>
                      <a:r>
                        <a:rPr sz="850" b="0" spc="-10" dirty="0">
                          <a:solidFill>
                            <a:srgbClr val="FFFFFF"/>
                          </a:solidFill>
                          <a:latin typeface="Poppins Light"/>
                          <a:cs typeface="Poppins Light"/>
                        </a:rPr>
                        <a:t>Protéines</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tc>
                  <a:txBody>
                    <a:bodyPr/>
                    <a:lstStyle/>
                    <a:p>
                      <a:pPr marL="50800">
                        <a:lnSpc>
                          <a:spcPct val="100000"/>
                        </a:lnSpc>
                        <a:spcBef>
                          <a:spcPts val="440"/>
                        </a:spcBef>
                      </a:pPr>
                      <a:r>
                        <a:rPr sz="850" b="0" spc="-25" dirty="0">
                          <a:solidFill>
                            <a:srgbClr val="FFFFFF"/>
                          </a:solidFill>
                          <a:latin typeface="Poppins Light"/>
                          <a:cs typeface="Poppins Light"/>
                        </a:rPr>
                        <a:t>2g</a:t>
                      </a:r>
                      <a:endParaRPr sz="850">
                        <a:latin typeface="Poppins Light"/>
                        <a:cs typeface="Poppins Light"/>
                      </a:endParaRPr>
                    </a:p>
                  </a:txBody>
                  <a:tcPr marL="0" marR="0" marT="5588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702216"/>
                    </a:solidFill>
                  </a:tcPr>
                </a:tc>
                <a:extLst>
                  <a:ext uri="{0D108BD9-81ED-4DB2-BD59-A6C34878D82A}">
                    <a16:rowId xmlns:a16="http://schemas.microsoft.com/office/drawing/2014/main" val="10003"/>
                  </a:ext>
                </a:extLst>
              </a:tr>
            </a:tbl>
          </a:graphicData>
        </a:graphic>
      </p:graphicFrame>
      <p:sp>
        <p:nvSpPr>
          <p:cNvPr id="7" name="object 7"/>
          <p:cNvSpPr/>
          <p:nvPr/>
        </p:nvSpPr>
        <p:spPr>
          <a:xfrm>
            <a:off x="1320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8" name="object 8"/>
          <p:cNvSpPr/>
          <p:nvPr/>
        </p:nvSpPr>
        <p:spPr>
          <a:xfrm>
            <a:off x="3894299" y="5088508"/>
            <a:ext cx="2345690" cy="0"/>
          </a:xfrm>
          <a:custGeom>
            <a:avLst/>
            <a:gdLst/>
            <a:ahLst/>
            <a:cxnLst/>
            <a:rect l="l" t="t" r="r" b="b"/>
            <a:pathLst>
              <a:path w="2345690">
                <a:moveTo>
                  <a:pt x="0" y="0"/>
                </a:moveTo>
                <a:lnTo>
                  <a:pt x="2345397" y="0"/>
                </a:lnTo>
              </a:path>
            </a:pathLst>
          </a:custGeom>
          <a:ln w="6350">
            <a:solidFill>
              <a:srgbClr val="4C4D4F"/>
            </a:solidFill>
          </a:ln>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fld id="{81D60167-4931-47E6-BA6A-407CBD079E47}" type="slidenum">
              <a:rPr spc="-25" dirty="0"/>
              <a:t>9</a:t>
            </a:fld>
            <a:endParaRPr spc="-25" dirty="0"/>
          </a:p>
        </p:txBody>
      </p:sp>
      <p:pic>
        <p:nvPicPr>
          <p:cNvPr id="11" name="Picture 10" descr="A group of chocolate bars&#10;&#10;Description automatically generated">
            <a:extLst>
              <a:ext uri="{FF2B5EF4-FFF2-40B4-BE49-F238E27FC236}">
                <a16:creationId xmlns:a16="http://schemas.microsoft.com/office/drawing/2014/main" id="{B1B0D3A0-4B2A-A1D3-9E65-32AA94214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50" y="1073150"/>
            <a:ext cx="3270842" cy="359927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1F2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TotalTime>
  <Words>1071</Words>
  <Application>Microsoft Office PowerPoint</Application>
  <PresentationFormat>Custom</PresentationFormat>
  <Paragraphs>269</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Abadi Extra Light</vt:lpstr>
      <vt:lpstr>Arial</vt:lpstr>
      <vt:lpstr>Calibri</vt:lpstr>
      <vt:lpstr>HelveticaNowText Bold</vt:lpstr>
      <vt:lpstr>HelveticaNowText Light</vt:lpstr>
      <vt:lpstr>HelveticaNowText Medium</vt:lpstr>
      <vt:lpstr>Minion Pro</vt:lpstr>
      <vt:lpstr>Poppins</vt:lpstr>
      <vt:lpstr>Poppins Light</vt:lpstr>
      <vt:lpstr>Poppins Medium</vt:lpstr>
      <vt:lpstr>Poppins SemiBold</vt:lpstr>
      <vt:lpstr>Office Theme</vt:lpstr>
      <vt:lpstr>PowerPoint Presentation</vt:lpstr>
      <vt:lpstr>PowerPoint Presentation</vt:lpstr>
      <vt:lpstr>PowerPoint Presentation</vt:lpstr>
      <vt:lpstr>NOTRE SAVOIR-FAIRE</vt:lpstr>
      <vt:lpstr>POUDRE DE CACAO</vt:lpstr>
      <vt:lpstr>BEURRE DE CACAO</vt:lpstr>
      <vt:lpstr>MASSE DE CACAO</vt:lpstr>
      <vt:lpstr>PÂTE  À TARTINER</vt:lpstr>
      <vt:lpstr>STICKS DE PÂTE À TARTINER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Root</dc:creator>
  <cp:lastModifiedBy>Berlin Asong</cp:lastModifiedBy>
  <cp:revision>11</cp:revision>
  <dcterms:created xsi:type="dcterms:W3CDTF">2024-10-27T20:44:21Z</dcterms:created>
  <dcterms:modified xsi:type="dcterms:W3CDTF">2024-10-28T13:53:51Z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2024-10-27T00:00:00Z</vt:filetime>
  </property>
  <property fmtid="{D5CDD505-2E9C-101B-9397-08002B2CF9AE}" pid="3" name="Creator">
    <vt:lpwstr>Adobe InDesign 19.5 (Windows)</vt:lpwstr>
  </property>
  <property fmtid="{D5CDD505-2E9C-101B-9397-08002B2CF9AE}" pid="4" name="LastSaved">
    <vt:filetime>2024-10-27T00:00:00Z</vt:filetime>
  </property>
  <property fmtid="{D5CDD505-2E9C-101B-9397-08002B2CF9AE}" pid="5" name="Producer">
    <vt:lpwstr>Adobe PDF Library 17.0</vt:lpwstr>
  </property>
</Properties>
</file>